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34" r:id="rId1"/>
  </p:sldMasterIdLst>
  <p:notesMasterIdLst>
    <p:notesMasterId r:id="rId45"/>
  </p:notesMasterIdLst>
  <p:handoutMasterIdLst>
    <p:handoutMasterId r:id="rId46"/>
  </p:handoutMasterIdLst>
  <p:sldIdLst>
    <p:sldId id="329" r:id="rId2"/>
    <p:sldId id="322" r:id="rId3"/>
    <p:sldId id="324" r:id="rId4"/>
    <p:sldId id="312" r:id="rId5"/>
    <p:sldId id="308" r:id="rId6"/>
    <p:sldId id="306" r:id="rId7"/>
    <p:sldId id="314" r:id="rId8"/>
    <p:sldId id="316" r:id="rId9"/>
    <p:sldId id="325" r:id="rId10"/>
    <p:sldId id="326" r:id="rId11"/>
    <p:sldId id="327" r:id="rId12"/>
    <p:sldId id="317" r:id="rId13"/>
    <p:sldId id="318" r:id="rId14"/>
    <p:sldId id="319" r:id="rId15"/>
    <p:sldId id="320" r:id="rId16"/>
    <p:sldId id="321" r:id="rId17"/>
    <p:sldId id="337" r:id="rId18"/>
    <p:sldId id="338" r:id="rId19"/>
    <p:sldId id="339" r:id="rId20"/>
    <p:sldId id="340" r:id="rId21"/>
    <p:sldId id="261" r:id="rId22"/>
    <p:sldId id="287" r:id="rId23"/>
    <p:sldId id="263" r:id="rId24"/>
    <p:sldId id="291" r:id="rId25"/>
    <p:sldId id="292" r:id="rId26"/>
    <p:sldId id="286" r:id="rId27"/>
    <p:sldId id="264" r:id="rId28"/>
    <p:sldId id="282" r:id="rId29"/>
    <p:sldId id="293" r:id="rId30"/>
    <p:sldId id="294" r:id="rId31"/>
    <p:sldId id="295" r:id="rId32"/>
    <p:sldId id="268" r:id="rId33"/>
    <p:sldId id="297" r:id="rId34"/>
    <p:sldId id="298" r:id="rId35"/>
    <p:sldId id="299" r:id="rId36"/>
    <p:sldId id="275" r:id="rId37"/>
    <p:sldId id="302" r:id="rId38"/>
    <p:sldId id="303" r:id="rId39"/>
    <p:sldId id="331" r:id="rId40"/>
    <p:sldId id="335" r:id="rId41"/>
    <p:sldId id="333" r:id="rId42"/>
    <p:sldId id="304" r:id="rId43"/>
    <p:sldId id="305" r:id="rId44"/>
  </p:sldIdLst>
  <p:sldSz cx="12192000" cy="6858000"/>
  <p:notesSz cx="6858000" cy="9144000"/>
  <p:embeddedFontLst>
    <p:embeddedFont>
      <p:font typeface="Gill Sans MT" pitchFamily="34" charset="0"/>
      <p:regular r:id="rId47"/>
      <p:bold r:id="rId48"/>
      <p:italic r:id="rId49"/>
      <p:boldItalic r:id="rId50"/>
    </p:embeddedFont>
    <p:embeddedFont>
      <p:font typeface="Arial Unicode MS" pitchFamily="34" charset="-128"/>
      <p:regular r:id="rId51"/>
    </p:embeddedFont>
    <p:embeddedFont>
      <p:font typeface="Georgia" pitchFamily="18" charset="0"/>
      <p:regular r:id="rId52"/>
      <p:bold r:id="rId53"/>
      <p:italic r:id="rId54"/>
      <p:boldItalic r:id="rId55"/>
    </p:embeddedFont>
    <p:embeddedFont>
      <p:font typeface="Calibri" pitchFamily="34" charset="0"/>
      <p:regular r:id="rId56"/>
      <p:bold r:id="rId57"/>
      <p:italic r:id="rId58"/>
      <p:boldItalic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84"/>
    <a:srgbClr val="ECECE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1377" autoAdjust="0"/>
  </p:normalViewPr>
  <p:slideViewPr>
    <p:cSldViewPr snapToGrid="0">
      <p:cViewPr varScale="1">
        <p:scale>
          <a:sx n="63" d="100"/>
          <a:sy n="63" d="100"/>
        </p:scale>
        <p:origin x="-776" y="-56"/>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4716A-99D2-4727-A626-ED033595034A}"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748A1DFC-11F7-4C3E-AFA8-7D295CB2EB94}">
      <dgm:prSet phldrT="[Text]" custT="1"/>
      <dgm:spPr/>
      <dgm:t>
        <a:bodyPr/>
        <a:lstStyle/>
        <a:p>
          <a:r>
            <a:rPr lang="en-US" sz="4400" dirty="0" smtClean="0"/>
            <a:t>2010</a:t>
          </a:r>
          <a:endParaRPr lang="en-US" sz="4400" dirty="0"/>
        </a:p>
      </dgm:t>
    </dgm:pt>
    <dgm:pt modelId="{3DC18AA3-9AC8-462E-80E1-D88BCA8B107F}" type="parTrans" cxnId="{985C8A81-98E5-4C1C-B09B-EFE2FDB716BE}">
      <dgm:prSet/>
      <dgm:spPr/>
      <dgm:t>
        <a:bodyPr/>
        <a:lstStyle/>
        <a:p>
          <a:endParaRPr lang="en-US" sz="3200"/>
        </a:p>
      </dgm:t>
    </dgm:pt>
    <dgm:pt modelId="{B781E50B-6CD4-4BAD-BE95-06F0EB5E3A15}" type="sibTrans" cxnId="{985C8A81-98E5-4C1C-B09B-EFE2FDB716BE}">
      <dgm:prSet/>
      <dgm:spPr/>
      <dgm:t>
        <a:bodyPr/>
        <a:lstStyle/>
        <a:p>
          <a:endParaRPr lang="en-US" sz="3200"/>
        </a:p>
      </dgm:t>
    </dgm:pt>
    <dgm:pt modelId="{74C14CD0-B44B-4308-8110-DB1396787191}">
      <dgm:prSet phldrT="[Text]" custT="1"/>
      <dgm:spPr>
        <a:solidFill>
          <a:schemeClr val="accent6">
            <a:lumMod val="50000"/>
          </a:schemeClr>
        </a:solidFill>
      </dgm:spPr>
      <dgm:t>
        <a:bodyPr/>
        <a:lstStyle/>
        <a:p>
          <a:r>
            <a:rPr lang="en-US" sz="1600" dirty="0" smtClean="0"/>
            <a:t>Belgrade City Library</a:t>
          </a:r>
          <a:endParaRPr lang="en-US" sz="1600" dirty="0"/>
        </a:p>
      </dgm:t>
    </dgm:pt>
    <dgm:pt modelId="{9473EA39-31F3-4410-B10E-30FA7AA30799}" type="parTrans" cxnId="{8CC306BE-6839-4D30-BA63-F5D0A504FA82}">
      <dgm:prSet/>
      <dgm:spPr/>
      <dgm:t>
        <a:bodyPr/>
        <a:lstStyle/>
        <a:p>
          <a:endParaRPr lang="en-US" sz="3200"/>
        </a:p>
      </dgm:t>
    </dgm:pt>
    <dgm:pt modelId="{8203ED0D-1CD9-4F25-B3B2-884D58A86878}" type="sibTrans" cxnId="{8CC306BE-6839-4D30-BA63-F5D0A504FA82}">
      <dgm:prSet/>
      <dgm:spPr/>
      <dgm:t>
        <a:bodyPr/>
        <a:lstStyle/>
        <a:p>
          <a:endParaRPr lang="en-US" sz="3200"/>
        </a:p>
      </dgm:t>
    </dgm:pt>
    <dgm:pt modelId="{4C68757C-5CEE-4000-B7A2-DB0F3363C884}">
      <dgm:prSet custT="1"/>
      <dgm:spPr/>
      <dgm:t>
        <a:bodyPr/>
        <a:lstStyle/>
        <a:p>
          <a:r>
            <a:rPr lang="en-US" sz="1600" dirty="0" smtClean="0"/>
            <a:t>Faculty for Special Education and Rehabilitation </a:t>
          </a:r>
        </a:p>
      </dgm:t>
    </dgm:pt>
    <dgm:pt modelId="{274184CC-0F7A-481A-9F9B-93B367A3DFB3}" type="parTrans" cxnId="{D615DF94-70C2-4856-A7B5-95C4F60C4839}">
      <dgm:prSet/>
      <dgm:spPr/>
      <dgm:t>
        <a:bodyPr/>
        <a:lstStyle/>
        <a:p>
          <a:endParaRPr lang="en-US" sz="3200"/>
        </a:p>
      </dgm:t>
    </dgm:pt>
    <dgm:pt modelId="{6A4F46A3-9437-4E0B-AC71-01F1A86C2DF3}" type="sibTrans" cxnId="{D615DF94-70C2-4856-A7B5-95C4F60C4839}">
      <dgm:prSet/>
      <dgm:spPr/>
      <dgm:t>
        <a:bodyPr/>
        <a:lstStyle/>
        <a:p>
          <a:endParaRPr lang="en-US" sz="3200"/>
        </a:p>
      </dgm:t>
    </dgm:pt>
    <dgm:pt modelId="{8ABAED01-7EDB-40C7-B0E7-06B736258EA2}">
      <dgm:prSet custT="1"/>
      <dgm:spPr/>
      <dgm:t>
        <a:bodyPr/>
        <a:lstStyle/>
        <a:p>
          <a:r>
            <a:rPr lang="en-US" sz="1600" dirty="0" err="1" smtClean="0"/>
            <a:t>Veljko</a:t>
          </a:r>
          <a:r>
            <a:rPr lang="en-US" sz="1600" dirty="0" smtClean="0"/>
            <a:t> </a:t>
          </a:r>
          <a:r>
            <a:rPr lang="en-US" sz="1600" dirty="0" err="1" smtClean="0"/>
            <a:t>Ramadanovic</a:t>
          </a:r>
          <a:r>
            <a:rPr lang="en-US" sz="1600" dirty="0" smtClean="0"/>
            <a:t> School for Students with Visual Impairment, </a:t>
          </a:r>
          <a:r>
            <a:rPr lang="en-US" sz="1600" dirty="0" err="1" smtClean="0"/>
            <a:t>Zemun</a:t>
          </a:r>
          <a:endParaRPr lang="en-US" sz="1600" dirty="0" smtClean="0"/>
        </a:p>
      </dgm:t>
    </dgm:pt>
    <dgm:pt modelId="{EB0CD873-E57A-47BB-BAB1-A16BEBB9F766}" type="parTrans" cxnId="{99CFA16A-FC44-434E-B1AE-ABE0F0252066}">
      <dgm:prSet/>
      <dgm:spPr/>
      <dgm:t>
        <a:bodyPr/>
        <a:lstStyle/>
        <a:p>
          <a:endParaRPr lang="en-US" sz="3200"/>
        </a:p>
      </dgm:t>
    </dgm:pt>
    <dgm:pt modelId="{DECCD63B-A37F-4AF5-B7AA-05D47A997D26}" type="sibTrans" cxnId="{99CFA16A-FC44-434E-B1AE-ABE0F0252066}">
      <dgm:prSet/>
      <dgm:spPr/>
      <dgm:t>
        <a:bodyPr/>
        <a:lstStyle/>
        <a:p>
          <a:endParaRPr lang="en-US" sz="3200"/>
        </a:p>
      </dgm:t>
    </dgm:pt>
    <dgm:pt modelId="{F90EE7AD-80E2-4696-9B64-D4B70E3A5EBF}">
      <dgm:prSet custT="1"/>
      <dgm:spPr/>
      <dgm:t>
        <a:bodyPr/>
        <a:lstStyle/>
        <a:p>
          <a:r>
            <a:rPr lang="en-US" sz="1600" dirty="0" smtClean="0"/>
            <a:t>School for Children with Intellectual Disabilities,</a:t>
          </a:r>
        </a:p>
        <a:p>
          <a:r>
            <a:rPr lang="en-US" sz="1600" dirty="0" smtClean="0"/>
            <a:t>New Belgrade </a:t>
          </a:r>
          <a:endParaRPr lang="en-US" sz="1600" dirty="0"/>
        </a:p>
      </dgm:t>
    </dgm:pt>
    <dgm:pt modelId="{BDD6FB1B-8538-4BE3-8253-B025D27C9C67}" type="parTrans" cxnId="{A2677796-4626-454D-B8ED-C5D5212E4697}">
      <dgm:prSet/>
      <dgm:spPr/>
      <dgm:t>
        <a:bodyPr/>
        <a:lstStyle/>
        <a:p>
          <a:endParaRPr lang="en-US" sz="3200"/>
        </a:p>
      </dgm:t>
    </dgm:pt>
    <dgm:pt modelId="{5DC5244B-792E-4BC7-88DB-3AD8DCFBD0B2}" type="sibTrans" cxnId="{A2677796-4626-454D-B8ED-C5D5212E4697}">
      <dgm:prSet/>
      <dgm:spPr/>
      <dgm:t>
        <a:bodyPr/>
        <a:lstStyle/>
        <a:p>
          <a:endParaRPr lang="en-US" sz="3200"/>
        </a:p>
      </dgm:t>
    </dgm:pt>
    <dgm:pt modelId="{1EF78493-648C-412C-8D87-BF825EED9215}" type="pres">
      <dgm:prSet presAssocID="{E944716A-99D2-4727-A626-ED033595034A}" presName="Name0" presStyleCnt="0">
        <dgm:presLayoutVars>
          <dgm:chMax val="1"/>
          <dgm:dir/>
          <dgm:animLvl val="ctr"/>
          <dgm:resizeHandles val="exact"/>
        </dgm:presLayoutVars>
      </dgm:prSet>
      <dgm:spPr/>
      <dgm:t>
        <a:bodyPr/>
        <a:lstStyle/>
        <a:p>
          <a:endParaRPr lang="en-US"/>
        </a:p>
      </dgm:t>
    </dgm:pt>
    <dgm:pt modelId="{CD5FA8FA-E1FF-4500-B663-DA1F95434113}" type="pres">
      <dgm:prSet presAssocID="{748A1DFC-11F7-4C3E-AFA8-7D295CB2EB94}" presName="centerShape" presStyleLbl="node0" presStyleIdx="0" presStyleCnt="1"/>
      <dgm:spPr/>
      <dgm:t>
        <a:bodyPr/>
        <a:lstStyle/>
        <a:p>
          <a:endParaRPr lang="en-US"/>
        </a:p>
      </dgm:t>
    </dgm:pt>
    <dgm:pt modelId="{80356A9A-9F28-4CD6-BAE7-93F6470DFC46}" type="pres">
      <dgm:prSet presAssocID="{74C14CD0-B44B-4308-8110-DB1396787191}" presName="node" presStyleLbl="node1" presStyleIdx="0" presStyleCnt="4" custScaleX="122535" custScaleY="122535">
        <dgm:presLayoutVars>
          <dgm:bulletEnabled val="1"/>
        </dgm:presLayoutVars>
      </dgm:prSet>
      <dgm:spPr/>
      <dgm:t>
        <a:bodyPr/>
        <a:lstStyle/>
        <a:p>
          <a:endParaRPr lang="en-US"/>
        </a:p>
      </dgm:t>
    </dgm:pt>
    <dgm:pt modelId="{F55BC2E0-D6C2-45AE-8172-AE44C3215DAE}" type="pres">
      <dgm:prSet presAssocID="{74C14CD0-B44B-4308-8110-DB1396787191}" presName="dummy" presStyleCnt="0"/>
      <dgm:spPr/>
      <dgm:t>
        <a:bodyPr/>
        <a:lstStyle/>
        <a:p>
          <a:endParaRPr lang="en-US"/>
        </a:p>
      </dgm:t>
    </dgm:pt>
    <dgm:pt modelId="{3C50116E-4600-45E6-8127-3BD7C86A5925}" type="pres">
      <dgm:prSet presAssocID="{8203ED0D-1CD9-4F25-B3B2-884D58A86878}" presName="sibTrans" presStyleLbl="sibTrans2D1" presStyleIdx="0" presStyleCnt="4"/>
      <dgm:spPr/>
      <dgm:t>
        <a:bodyPr/>
        <a:lstStyle/>
        <a:p>
          <a:endParaRPr lang="en-US"/>
        </a:p>
      </dgm:t>
    </dgm:pt>
    <dgm:pt modelId="{FA899245-86CD-4170-99E2-B38993B862B2}" type="pres">
      <dgm:prSet presAssocID="{4C68757C-5CEE-4000-B7A2-DB0F3363C884}" presName="node" presStyleLbl="node1" presStyleIdx="1" presStyleCnt="4" custScaleX="122535" custScaleY="122535">
        <dgm:presLayoutVars>
          <dgm:bulletEnabled val="1"/>
        </dgm:presLayoutVars>
      </dgm:prSet>
      <dgm:spPr/>
      <dgm:t>
        <a:bodyPr/>
        <a:lstStyle/>
        <a:p>
          <a:endParaRPr lang="en-US"/>
        </a:p>
      </dgm:t>
    </dgm:pt>
    <dgm:pt modelId="{7B97A02D-3C73-48FB-9415-C6B3C1BBF745}" type="pres">
      <dgm:prSet presAssocID="{4C68757C-5CEE-4000-B7A2-DB0F3363C884}" presName="dummy" presStyleCnt="0"/>
      <dgm:spPr/>
      <dgm:t>
        <a:bodyPr/>
        <a:lstStyle/>
        <a:p>
          <a:endParaRPr lang="en-US"/>
        </a:p>
      </dgm:t>
    </dgm:pt>
    <dgm:pt modelId="{E172CC3E-CDEF-485B-8121-FB4730E78769}" type="pres">
      <dgm:prSet presAssocID="{6A4F46A3-9437-4E0B-AC71-01F1A86C2DF3}" presName="sibTrans" presStyleLbl="sibTrans2D1" presStyleIdx="1" presStyleCnt="4"/>
      <dgm:spPr/>
      <dgm:t>
        <a:bodyPr/>
        <a:lstStyle/>
        <a:p>
          <a:endParaRPr lang="en-US"/>
        </a:p>
      </dgm:t>
    </dgm:pt>
    <dgm:pt modelId="{0ED44EAD-9B9D-48AA-812C-1C7CC9DBFB5F}" type="pres">
      <dgm:prSet presAssocID="{8ABAED01-7EDB-40C7-B0E7-06B736258EA2}" presName="node" presStyleLbl="node1" presStyleIdx="2" presStyleCnt="4" custScaleX="122535" custScaleY="122535">
        <dgm:presLayoutVars>
          <dgm:bulletEnabled val="1"/>
        </dgm:presLayoutVars>
      </dgm:prSet>
      <dgm:spPr/>
      <dgm:t>
        <a:bodyPr/>
        <a:lstStyle/>
        <a:p>
          <a:endParaRPr lang="en-US"/>
        </a:p>
      </dgm:t>
    </dgm:pt>
    <dgm:pt modelId="{DDD257AB-C117-44C7-91EF-E5690BE05F36}" type="pres">
      <dgm:prSet presAssocID="{8ABAED01-7EDB-40C7-B0E7-06B736258EA2}" presName="dummy" presStyleCnt="0"/>
      <dgm:spPr/>
      <dgm:t>
        <a:bodyPr/>
        <a:lstStyle/>
        <a:p>
          <a:endParaRPr lang="en-US"/>
        </a:p>
      </dgm:t>
    </dgm:pt>
    <dgm:pt modelId="{376D111C-5BA0-4677-AA0F-F51412710AF9}" type="pres">
      <dgm:prSet presAssocID="{DECCD63B-A37F-4AF5-B7AA-05D47A997D26}" presName="sibTrans" presStyleLbl="sibTrans2D1" presStyleIdx="2" presStyleCnt="4"/>
      <dgm:spPr/>
      <dgm:t>
        <a:bodyPr/>
        <a:lstStyle/>
        <a:p>
          <a:endParaRPr lang="en-US"/>
        </a:p>
      </dgm:t>
    </dgm:pt>
    <dgm:pt modelId="{42BC853B-B497-4FAB-9838-A642AADA0E86}" type="pres">
      <dgm:prSet presAssocID="{F90EE7AD-80E2-4696-9B64-D4B70E3A5EBF}" presName="node" presStyleLbl="node1" presStyleIdx="3" presStyleCnt="4" custScaleX="122535" custScaleY="122535">
        <dgm:presLayoutVars>
          <dgm:bulletEnabled val="1"/>
        </dgm:presLayoutVars>
      </dgm:prSet>
      <dgm:spPr/>
      <dgm:t>
        <a:bodyPr/>
        <a:lstStyle/>
        <a:p>
          <a:endParaRPr lang="en-US"/>
        </a:p>
      </dgm:t>
    </dgm:pt>
    <dgm:pt modelId="{98DBCD12-6CD2-44E3-84A8-AE1CBCCA880C}" type="pres">
      <dgm:prSet presAssocID="{F90EE7AD-80E2-4696-9B64-D4B70E3A5EBF}" presName="dummy" presStyleCnt="0"/>
      <dgm:spPr/>
      <dgm:t>
        <a:bodyPr/>
        <a:lstStyle/>
        <a:p>
          <a:endParaRPr lang="en-US"/>
        </a:p>
      </dgm:t>
    </dgm:pt>
    <dgm:pt modelId="{27EA641D-65F1-4664-A5F7-563731DDD709}" type="pres">
      <dgm:prSet presAssocID="{5DC5244B-792E-4BC7-88DB-3AD8DCFBD0B2}" presName="sibTrans" presStyleLbl="sibTrans2D1" presStyleIdx="3" presStyleCnt="4"/>
      <dgm:spPr/>
      <dgm:t>
        <a:bodyPr/>
        <a:lstStyle/>
        <a:p>
          <a:endParaRPr lang="en-US"/>
        </a:p>
      </dgm:t>
    </dgm:pt>
  </dgm:ptLst>
  <dgm:cxnLst>
    <dgm:cxn modelId="{A2677796-4626-454D-B8ED-C5D5212E4697}" srcId="{748A1DFC-11F7-4C3E-AFA8-7D295CB2EB94}" destId="{F90EE7AD-80E2-4696-9B64-D4B70E3A5EBF}" srcOrd="3" destOrd="0" parTransId="{BDD6FB1B-8538-4BE3-8253-B025D27C9C67}" sibTransId="{5DC5244B-792E-4BC7-88DB-3AD8DCFBD0B2}"/>
    <dgm:cxn modelId="{590C78CC-3543-4F53-8515-756902F96CD6}" type="presOf" srcId="{8203ED0D-1CD9-4F25-B3B2-884D58A86878}" destId="{3C50116E-4600-45E6-8127-3BD7C86A5925}" srcOrd="0" destOrd="0" presId="urn:microsoft.com/office/officeart/2005/8/layout/radial6"/>
    <dgm:cxn modelId="{8CC306BE-6839-4D30-BA63-F5D0A504FA82}" srcId="{748A1DFC-11F7-4C3E-AFA8-7D295CB2EB94}" destId="{74C14CD0-B44B-4308-8110-DB1396787191}" srcOrd="0" destOrd="0" parTransId="{9473EA39-31F3-4410-B10E-30FA7AA30799}" sibTransId="{8203ED0D-1CD9-4F25-B3B2-884D58A86878}"/>
    <dgm:cxn modelId="{99CFA16A-FC44-434E-B1AE-ABE0F0252066}" srcId="{748A1DFC-11F7-4C3E-AFA8-7D295CB2EB94}" destId="{8ABAED01-7EDB-40C7-B0E7-06B736258EA2}" srcOrd="2" destOrd="0" parTransId="{EB0CD873-E57A-47BB-BAB1-A16BEBB9F766}" sibTransId="{DECCD63B-A37F-4AF5-B7AA-05D47A997D26}"/>
    <dgm:cxn modelId="{985C8A81-98E5-4C1C-B09B-EFE2FDB716BE}" srcId="{E944716A-99D2-4727-A626-ED033595034A}" destId="{748A1DFC-11F7-4C3E-AFA8-7D295CB2EB94}" srcOrd="0" destOrd="0" parTransId="{3DC18AA3-9AC8-462E-80E1-D88BCA8B107F}" sibTransId="{B781E50B-6CD4-4BAD-BE95-06F0EB5E3A15}"/>
    <dgm:cxn modelId="{A1EFABFA-7861-47B5-AE52-97F404D88248}" type="presOf" srcId="{8ABAED01-7EDB-40C7-B0E7-06B736258EA2}" destId="{0ED44EAD-9B9D-48AA-812C-1C7CC9DBFB5F}" srcOrd="0" destOrd="0" presId="urn:microsoft.com/office/officeart/2005/8/layout/radial6"/>
    <dgm:cxn modelId="{0462E2C9-6396-4271-A843-A3CEAFD36F99}" type="presOf" srcId="{F90EE7AD-80E2-4696-9B64-D4B70E3A5EBF}" destId="{42BC853B-B497-4FAB-9838-A642AADA0E86}" srcOrd="0" destOrd="0" presId="urn:microsoft.com/office/officeart/2005/8/layout/radial6"/>
    <dgm:cxn modelId="{74E7A309-9DCB-4A16-A01E-7538DDE5A5E1}" type="presOf" srcId="{748A1DFC-11F7-4C3E-AFA8-7D295CB2EB94}" destId="{CD5FA8FA-E1FF-4500-B663-DA1F95434113}" srcOrd="0" destOrd="0" presId="urn:microsoft.com/office/officeart/2005/8/layout/radial6"/>
    <dgm:cxn modelId="{9E54DBED-377F-4321-AD8D-AB8B9B039E59}" type="presOf" srcId="{5DC5244B-792E-4BC7-88DB-3AD8DCFBD0B2}" destId="{27EA641D-65F1-4664-A5F7-563731DDD709}" srcOrd="0" destOrd="0" presId="urn:microsoft.com/office/officeart/2005/8/layout/radial6"/>
    <dgm:cxn modelId="{D615DF94-70C2-4856-A7B5-95C4F60C4839}" srcId="{748A1DFC-11F7-4C3E-AFA8-7D295CB2EB94}" destId="{4C68757C-5CEE-4000-B7A2-DB0F3363C884}" srcOrd="1" destOrd="0" parTransId="{274184CC-0F7A-481A-9F9B-93B367A3DFB3}" sibTransId="{6A4F46A3-9437-4E0B-AC71-01F1A86C2DF3}"/>
    <dgm:cxn modelId="{05D308FE-E082-4456-AD76-C1F462D603A3}" type="presOf" srcId="{E944716A-99D2-4727-A626-ED033595034A}" destId="{1EF78493-648C-412C-8D87-BF825EED9215}" srcOrd="0" destOrd="0" presId="urn:microsoft.com/office/officeart/2005/8/layout/radial6"/>
    <dgm:cxn modelId="{A131C2AB-BE73-4A7D-A09C-2856D3C4D210}" type="presOf" srcId="{DECCD63B-A37F-4AF5-B7AA-05D47A997D26}" destId="{376D111C-5BA0-4677-AA0F-F51412710AF9}" srcOrd="0" destOrd="0" presId="urn:microsoft.com/office/officeart/2005/8/layout/radial6"/>
    <dgm:cxn modelId="{DD639AE7-8672-4567-99D9-F6045F46A099}" type="presOf" srcId="{4C68757C-5CEE-4000-B7A2-DB0F3363C884}" destId="{FA899245-86CD-4170-99E2-B38993B862B2}" srcOrd="0" destOrd="0" presId="urn:microsoft.com/office/officeart/2005/8/layout/radial6"/>
    <dgm:cxn modelId="{96868036-E36D-48FD-964D-45D39AA98E2F}" type="presOf" srcId="{6A4F46A3-9437-4E0B-AC71-01F1A86C2DF3}" destId="{E172CC3E-CDEF-485B-8121-FB4730E78769}" srcOrd="0" destOrd="0" presId="urn:microsoft.com/office/officeart/2005/8/layout/radial6"/>
    <dgm:cxn modelId="{AAA8BE91-0A67-4A3A-95C3-73BFB758D867}" type="presOf" srcId="{74C14CD0-B44B-4308-8110-DB1396787191}" destId="{80356A9A-9F28-4CD6-BAE7-93F6470DFC46}" srcOrd="0" destOrd="0" presId="urn:microsoft.com/office/officeart/2005/8/layout/radial6"/>
    <dgm:cxn modelId="{C84E5504-729F-496F-8ECC-0550188D5D75}" type="presParOf" srcId="{1EF78493-648C-412C-8D87-BF825EED9215}" destId="{CD5FA8FA-E1FF-4500-B663-DA1F95434113}" srcOrd="0" destOrd="0" presId="urn:microsoft.com/office/officeart/2005/8/layout/radial6"/>
    <dgm:cxn modelId="{A6B47615-B8B6-4F84-A434-1D583FA013DE}" type="presParOf" srcId="{1EF78493-648C-412C-8D87-BF825EED9215}" destId="{80356A9A-9F28-4CD6-BAE7-93F6470DFC46}" srcOrd="1" destOrd="0" presId="urn:microsoft.com/office/officeart/2005/8/layout/radial6"/>
    <dgm:cxn modelId="{4A71B6D1-B521-4991-A35F-DB5A67F09E74}" type="presParOf" srcId="{1EF78493-648C-412C-8D87-BF825EED9215}" destId="{F55BC2E0-D6C2-45AE-8172-AE44C3215DAE}" srcOrd="2" destOrd="0" presId="urn:microsoft.com/office/officeart/2005/8/layout/radial6"/>
    <dgm:cxn modelId="{6E25F079-A9A9-4F03-8571-A5CD0E389EB4}" type="presParOf" srcId="{1EF78493-648C-412C-8D87-BF825EED9215}" destId="{3C50116E-4600-45E6-8127-3BD7C86A5925}" srcOrd="3" destOrd="0" presId="urn:microsoft.com/office/officeart/2005/8/layout/radial6"/>
    <dgm:cxn modelId="{3401917C-B187-4839-8BB9-E3CE54269E01}" type="presParOf" srcId="{1EF78493-648C-412C-8D87-BF825EED9215}" destId="{FA899245-86CD-4170-99E2-B38993B862B2}" srcOrd="4" destOrd="0" presId="urn:microsoft.com/office/officeart/2005/8/layout/radial6"/>
    <dgm:cxn modelId="{F3EFAFF4-E855-4BDB-B805-3D4B40DD1620}" type="presParOf" srcId="{1EF78493-648C-412C-8D87-BF825EED9215}" destId="{7B97A02D-3C73-48FB-9415-C6B3C1BBF745}" srcOrd="5" destOrd="0" presId="urn:microsoft.com/office/officeart/2005/8/layout/radial6"/>
    <dgm:cxn modelId="{2F226010-36DA-4A65-913A-156BABD85AA9}" type="presParOf" srcId="{1EF78493-648C-412C-8D87-BF825EED9215}" destId="{E172CC3E-CDEF-485B-8121-FB4730E78769}" srcOrd="6" destOrd="0" presId="urn:microsoft.com/office/officeart/2005/8/layout/radial6"/>
    <dgm:cxn modelId="{69643875-5B30-4344-9F66-10E140E701D4}" type="presParOf" srcId="{1EF78493-648C-412C-8D87-BF825EED9215}" destId="{0ED44EAD-9B9D-48AA-812C-1C7CC9DBFB5F}" srcOrd="7" destOrd="0" presId="urn:microsoft.com/office/officeart/2005/8/layout/radial6"/>
    <dgm:cxn modelId="{B740C5B1-5C4D-4CA3-B6B3-7CD68E456181}" type="presParOf" srcId="{1EF78493-648C-412C-8D87-BF825EED9215}" destId="{DDD257AB-C117-44C7-91EF-E5690BE05F36}" srcOrd="8" destOrd="0" presId="urn:microsoft.com/office/officeart/2005/8/layout/radial6"/>
    <dgm:cxn modelId="{A5FEC123-B431-4E87-AF75-682238DC12A0}" type="presParOf" srcId="{1EF78493-648C-412C-8D87-BF825EED9215}" destId="{376D111C-5BA0-4677-AA0F-F51412710AF9}" srcOrd="9" destOrd="0" presId="urn:microsoft.com/office/officeart/2005/8/layout/radial6"/>
    <dgm:cxn modelId="{752925BB-FA84-47F9-AF8B-F0718F3DF250}" type="presParOf" srcId="{1EF78493-648C-412C-8D87-BF825EED9215}" destId="{42BC853B-B497-4FAB-9838-A642AADA0E86}" srcOrd="10" destOrd="0" presId="urn:microsoft.com/office/officeart/2005/8/layout/radial6"/>
    <dgm:cxn modelId="{C59907EC-433F-4C90-8C15-22E3E1F4EB04}" type="presParOf" srcId="{1EF78493-648C-412C-8D87-BF825EED9215}" destId="{98DBCD12-6CD2-44E3-84A8-AE1CBCCA880C}" srcOrd="11" destOrd="0" presId="urn:microsoft.com/office/officeart/2005/8/layout/radial6"/>
    <dgm:cxn modelId="{7F0C6322-FA59-4AD7-9414-0AD49155EA7D}" type="presParOf" srcId="{1EF78493-648C-412C-8D87-BF825EED9215}" destId="{27EA641D-65F1-4664-A5F7-563731DDD709}" srcOrd="12" destOrd="0" presId="urn:microsoft.com/office/officeart/2005/8/layout/radial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CFF09A-38F9-42B9-99A3-9F3CC53AC92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0B5CC51-1668-4F5A-A8DA-13DC4482AC12}">
      <dgm:prSet phldrT="[Text]" custT="1"/>
      <dgm:spPr>
        <a:solidFill>
          <a:schemeClr val="accent6">
            <a:lumMod val="50000"/>
          </a:schemeClr>
        </a:solidFill>
      </dgm:spPr>
      <dgm:t>
        <a:bodyPr/>
        <a:lstStyle/>
        <a:p>
          <a:r>
            <a:rPr lang="sr-Latn-CS" sz="1600" dirty="0" smtClean="0"/>
            <a:t>Library “</a:t>
          </a:r>
          <a:r>
            <a:rPr lang="en-GB" sz="1600" dirty="0" smtClean="0"/>
            <a:t>Despot Stefan </a:t>
          </a:r>
          <a:r>
            <a:rPr lang="en-GB" sz="1600" dirty="0" err="1" smtClean="0"/>
            <a:t>Lazarević</a:t>
          </a:r>
          <a:r>
            <a:rPr lang="en-GB" sz="1600" dirty="0" smtClean="0"/>
            <a:t>,</a:t>
          </a:r>
          <a:r>
            <a:rPr lang="sr-Latn-CS" sz="1600" dirty="0" smtClean="0"/>
            <a:t>”</a:t>
          </a:r>
          <a:r>
            <a:rPr lang="en-GB" sz="1600" dirty="0" smtClean="0"/>
            <a:t> </a:t>
          </a:r>
          <a:r>
            <a:rPr lang="en-GB" sz="1600" dirty="0" err="1" smtClean="0"/>
            <a:t>Mladenovac</a:t>
          </a:r>
          <a:endParaRPr lang="en-US" sz="1600" u="sng" dirty="0"/>
        </a:p>
      </dgm:t>
    </dgm:pt>
    <dgm:pt modelId="{BA478FBA-F07B-4232-A601-5FCB9BF2E5A6}" type="parTrans" cxnId="{C263B731-5D1F-4253-95B2-504CA1B7B59E}">
      <dgm:prSet/>
      <dgm:spPr/>
      <dgm:t>
        <a:bodyPr/>
        <a:lstStyle/>
        <a:p>
          <a:endParaRPr lang="en-US" sz="2800">
            <a:solidFill>
              <a:schemeClr val="bg1"/>
            </a:solidFill>
          </a:endParaRPr>
        </a:p>
      </dgm:t>
    </dgm:pt>
    <dgm:pt modelId="{C3AEABC8-70E9-4B91-94A3-D0DF9B8FBB4D}" type="sibTrans" cxnId="{C263B731-5D1F-4253-95B2-504CA1B7B59E}">
      <dgm:prSet/>
      <dgm:spPr/>
      <dgm:t>
        <a:bodyPr/>
        <a:lstStyle/>
        <a:p>
          <a:endParaRPr lang="en-US" sz="2800">
            <a:solidFill>
              <a:schemeClr val="bg1"/>
            </a:solidFill>
          </a:endParaRPr>
        </a:p>
      </dgm:t>
    </dgm:pt>
    <dgm:pt modelId="{16220BDA-874C-43ED-87B6-8D562776196A}">
      <dgm:prSet phldrT="[Text]" custT="1"/>
      <dgm:spPr/>
      <dgm:t>
        <a:bodyPr/>
        <a:lstStyle/>
        <a:p>
          <a:r>
            <a:rPr lang="sr-Latn-CS" sz="2400" u="none" dirty="0" smtClean="0"/>
            <a:t> Wednesdays at</a:t>
          </a:r>
          <a:r>
            <a:rPr lang="en-GB" sz="2400" u="none" dirty="0" smtClean="0"/>
            <a:t> 10</a:t>
          </a:r>
          <a:endParaRPr lang="en-US" sz="2400" u="none" dirty="0"/>
        </a:p>
      </dgm:t>
    </dgm:pt>
    <dgm:pt modelId="{1A1AB141-6545-432E-A7D1-0B0BF9417491}" type="parTrans" cxnId="{894092B2-9333-45BA-A1BA-37E2AC2F78AF}">
      <dgm:prSet/>
      <dgm:spPr/>
      <dgm:t>
        <a:bodyPr/>
        <a:lstStyle/>
        <a:p>
          <a:endParaRPr lang="en-US" sz="2800">
            <a:solidFill>
              <a:schemeClr val="bg1"/>
            </a:solidFill>
          </a:endParaRPr>
        </a:p>
      </dgm:t>
    </dgm:pt>
    <dgm:pt modelId="{9D18825D-453B-49A8-9E44-319D883348E3}" type="sibTrans" cxnId="{894092B2-9333-45BA-A1BA-37E2AC2F78AF}">
      <dgm:prSet/>
      <dgm:spPr/>
      <dgm:t>
        <a:bodyPr/>
        <a:lstStyle/>
        <a:p>
          <a:endParaRPr lang="en-US" sz="2800">
            <a:solidFill>
              <a:schemeClr val="bg1"/>
            </a:solidFill>
          </a:endParaRPr>
        </a:p>
      </dgm:t>
    </dgm:pt>
    <dgm:pt modelId="{EDDD6F35-E594-4FFD-91B2-B9B1A27E61A1}">
      <dgm:prSet phldrT="[Text]" custT="1"/>
      <dgm:spPr/>
      <dgm:t>
        <a:bodyPr/>
        <a:lstStyle/>
        <a:p>
          <a:r>
            <a:rPr lang="sr-Latn-CS" sz="1600" dirty="0" smtClean="0"/>
            <a:t>Center for Social Work,</a:t>
          </a:r>
          <a:r>
            <a:rPr lang="en-GB" sz="1600" dirty="0" smtClean="0"/>
            <a:t> </a:t>
          </a:r>
          <a:r>
            <a:rPr lang="en-GB" sz="1600" dirty="0" err="1" smtClean="0"/>
            <a:t>Mladenovac</a:t>
          </a:r>
          <a:endParaRPr lang="en-US" sz="1600" u="sng" dirty="0"/>
        </a:p>
      </dgm:t>
    </dgm:pt>
    <dgm:pt modelId="{57067260-D670-402E-8819-311742EBDCF6}" type="parTrans" cxnId="{2AF4F07D-23D9-49CF-9DB2-5CEDECDB0BCC}">
      <dgm:prSet/>
      <dgm:spPr/>
      <dgm:t>
        <a:bodyPr/>
        <a:lstStyle/>
        <a:p>
          <a:endParaRPr lang="en-US" sz="2800">
            <a:solidFill>
              <a:schemeClr val="bg1"/>
            </a:solidFill>
          </a:endParaRPr>
        </a:p>
      </dgm:t>
    </dgm:pt>
    <dgm:pt modelId="{63F4FB66-15F3-44B7-8294-E3D368EC9145}" type="sibTrans" cxnId="{2AF4F07D-23D9-49CF-9DB2-5CEDECDB0BCC}">
      <dgm:prSet/>
      <dgm:spPr/>
      <dgm:t>
        <a:bodyPr/>
        <a:lstStyle/>
        <a:p>
          <a:endParaRPr lang="en-US" sz="2800">
            <a:solidFill>
              <a:schemeClr val="bg1"/>
            </a:solidFill>
          </a:endParaRPr>
        </a:p>
      </dgm:t>
    </dgm:pt>
    <dgm:pt modelId="{ED0BE194-BE06-4059-B21B-715AA9AA22A7}">
      <dgm:prSet phldrT="[Text]" custT="1"/>
      <dgm:spPr/>
      <dgm:t>
        <a:bodyPr/>
        <a:lstStyle/>
        <a:p>
          <a:r>
            <a:rPr lang="en-GB" sz="1600" dirty="0" smtClean="0"/>
            <a:t>Association for Help to Mentally Challenged </a:t>
          </a:r>
          <a:r>
            <a:rPr lang="en-GB" sz="1600" dirty="0" err="1" smtClean="0"/>
            <a:t>Persons"Dolphin</a:t>
          </a:r>
          <a:r>
            <a:rPr lang="en-GB" sz="1600" dirty="0" smtClean="0"/>
            <a:t>" </a:t>
          </a:r>
          <a:endParaRPr lang="en-US" sz="1600" u="sng" dirty="0"/>
        </a:p>
      </dgm:t>
    </dgm:pt>
    <dgm:pt modelId="{C07CBE7A-F5DA-4E3B-998A-4E675F7DDBA4}" type="parTrans" cxnId="{300DD32E-509B-4F36-A833-D53A05601445}">
      <dgm:prSet/>
      <dgm:spPr/>
      <dgm:t>
        <a:bodyPr/>
        <a:lstStyle/>
        <a:p>
          <a:endParaRPr lang="en-US" sz="2800">
            <a:solidFill>
              <a:schemeClr val="bg1"/>
            </a:solidFill>
          </a:endParaRPr>
        </a:p>
      </dgm:t>
    </dgm:pt>
    <dgm:pt modelId="{75C1AC72-0C77-448B-9795-5813BE232725}" type="sibTrans" cxnId="{300DD32E-509B-4F36-A833-D53A05601445}">
      <dgm:prSet/>
      <dgm:spPr/>
      <dgm:t>
        <a:bodyPr/>
        <a:lstStyle/>
        <a:p>
          <a:endParaRPr lang="en-US" sz="2800">
            <a:solidFill>
              <a:schemeClr val="bg1"/>
            </a:solidFill>
          </a:endParaRPr>
        </a:p>
      </dgm:t>
    </dgm:pt>
    <dgm:pt modelId="{E9721219-134C-413F-A5B6-1D4D2666B0E0}">
      <dgm:prSet phldrT="[Text]" custT="1"/>
      <dgm:spPr/>
      <dgm:t>
        <a:bodyPr/>
        <a:lstStyle/>
        <a:p>
          <a:r>
            <a:rPr lang="en-US" sz="1600" dirty="0" smtClean="0"/>
            <a:t>Center for </a:t>
          </a:r>
          <a:r>
            <a:rPr lang="sr-Latn-CS" sz="1600" dirty="0" smtClean="0"/>
            <a:t>H</a:t>
          </a:r>
          <a:r>
            <a:rPr lang="en-US" sz="1600" dirty="0" err="1" smtClean="0"/>
            <a:t>ousing</a:t>
          </a:r>
          <a:r>
            <a:rPr lang="en-US" sz="1600" dirty="0" smtClean="0"/>
            <a:t> and </a:t>
          </a:r>
          <a:r>
            <a:rPr lang="sr-Latn-CS" sz="1600" dirty="0" smtClean="0"/>
            <a:t>D</a:t>
          </a:r>
          <a:r>
            <a:rPr lang="en-US" sz="1600" dirty="0" err="1" smtClean="0"/>
            <a:t>aycare</a:t>
          </a:r>
          <a:r>
            <a:rPr lang="en-US" sz="1600" dirty="0" smtClean="0"/>
            <a:t> for </a:t>
          </a:r>
          <a:r>
            <a:rPr lang="sr-Latn-CS" sz="1600" dirty="0" smtClean="0"/>
            <a:t>C</a:t>
          </a:r>
          <a:r>
            <a:rPr lang="en-US" sz="1600" dirty="0" err="1" smtClean="0"/>
            <a:t>hildren</a:t>
          </a:r>
          <a:r>
            <a:rPr lang="en-US" sz="1600" dirty="0" smtClean="0"/>
            <a:t> and </a:t>
          </a:r>
          <a:r>
            <a:rPr lang="sr-Latn-CS" sz="1600" dirty="0" smtClean="0"/>
            <a:t>Y</a:t>
          </a:r>
          <a:r>
            <a:rPr lang="en-US" sz="1600" dirty="0" err="1" smtClean="0"/>
            <a:t>outh</a:t>
          </a:r>
          <a:r>
            <a:rPr lang="sr-Latn-CS" sz="1600" dirty="0" smtClean="0"/>
            <a:t> </a:t>
          </a:r>
          <a:r>
            <a:rPr lang="en-US" sz="1600" dirty="0" smtClean="0"/>
            <a:t>with </a:t>
          </a:r>
          <a:r>
            <a:rPr lang="sr-Latn-CS" sz="1600" dirty="0" smtClean="0"/>
            <a:t>D</a:t>
          </a:r>
          <a:r>
            <a:rPr lang="en-US" sz="1600" dirty="0" err="1" smtClean="0"/>
            <a:t>isabilities</a:t>
          </a:r>
          <a:r>
            <a:rPr lang="en-US" sz="1600" dirty="0" smtClean="0"/>
            <a:t> </a:t>
          </a:r>
          <a:endParaRPr lang="en-US" sz="1600" u="sng" dirty="0"/>
        </a:p>
      </dgm:t>
    </dgm:pt>
    <dgm:pt modelId="{2AA5B8AC-8D28-449D-9640-476B107F7E89}" type="parTrans" cxnId="{E1322BB6-4032-4858-8AA4-22DC756872FF}">
      <dgm:prSet/>
      <dgm:spPr/>
      <dgm:t>
        <a:bodyPr/>
        <a:lstStyle/>
        <a:p>
          <a:endParaRPr lang="en-US" sz="2800">
            <a:solidFill>
              <a:schemeClr val="bg1"/>
            </a:solidFill>
          </a:endParaRPr>
        </a:p>
      </dgm:t>
    </dgm:pt>
    <dgm:pt modelId="{2A5D8456-EDD5-4060-A8D6-866141A0F515}" type="sibTrans" cxnId="{E1322BB6-4032-4858-8AA4-22DC756872FF}">
      <dgm:prSet/>
      <dgm:spPr/>
      <dgm:t>
        <a:bodyPr/>
        <a:lstStyle/>
        <a:p>
          <a:endParaRPr lang="en-US" sz="2800">
            <a:solidFill>
              <a:schemeClr val="bg1"/>
            </a:solidFill>
          </a:endParaRPr>
        </a:p>
      </dgm:t>
    </dgm:pt>
    <dgm:pt modelId="{A1D3E4B8-0786-48D9-ADC9-11DD38CF030A}" type="pres">
      <dgm:prSet presAssocID="{1DCFF09A-38F9-42B9-99A3-9F3CC53AC927}" presName="Name0" presStyleCnt="0">
        <dgm:presLayoutVars>
          <dgm:chMax val="1"/>
          <dgm:dir/>
          <dgm:animLvl val="ctr"/>
          <dgm:resizeHandles val="exact"/>
        </dgm:presLayoutVars>
      </dgm:prSet>
      <dgm:spPr/>
      <dgm:t>
        <a:bodyPr/>
        <a:lstStyle/>
        <a:p>
          <a:endParaRPr lang="en-US"/>
        </a:p>
      </dgm:t>
    </dgm:pt>
    <dgm:pt modelId="{7344DF40-27D0-4401-B7C1-9535AA0F3320}" type="pres">
      <dgm:prSet presAssocID="{16220BDA-874C-43ED-87B6-8D562776196A}" presName="centerShape" presStyleLbl="node0" presStyleIdx="0" presStyleCnt="1" custScaleX="119720" custScaleY="80493"/>
      <dgm:spPr/>
      <dgm:t>
        <a:bodyPr/>
        <a:lstStyle/>
        <a:p>
          <a:endParaRPr lang="en-US"/>
        </a:p>
      </dgm:t>
    </dgm:pt>
    <dgm:pt modelId="{372D1AF9-2295-4675-99DC-F9A33CDD8F70}" type="pres">
      <dgm:prSet presAssocID="{60B5CC51-1668-4F5A-A8DA-13DC4482AC12}" presName="node" presStyleLbl="node1" presStyleIdx="0" presStyleCnt="4" custScaleX="157797" custScaleY="101376">
        <dgm:presLayoutVars>
          <dgm:bulletEnabled val="1"/>
        </dgm:presLayoutVars>
      </dgm:prSet>
      <dgm:spPr/>
      <dgm:t>
        <a:bodyPr/>
        <a:lstStyle/>
        <a:p>
          <a:endParaRPr lang="en-US"/>
        </a:p>
      </dgm:t>
    </dgm:pt>
    <dgm:pt modelId="{C2473010-BD69-47CA-9560-240ADF311330}" type="pres">
      <dgm:prSet presAssocID="{60B5CC51-1668-4F5A-A8DA-13DC4482AC12}" presName="dummy" presStyleCnt="0"/>
      <dgm:spPr/>
      <dgm:t>
        <a:bodyPr/>
        <a:lstStyle/>
        <a:p>
          <a:endParaRPr lang="en-US"/>
        </a:p>
      </dgm:t>
    </dgm:pt>
    <dgm:pt modelId="{7F3E944A-FFAF-4634-9F7F-11265E8FE184}" type="pres">
      <dgm:prSet presAssocID="{C3AEABC8-70E9-4B91-94A3-D0DF9B8FBB4D}" presName="sibTrans" presStyleLbl="sibTrans2D1" presStyleIdx="0" presStyleCnt="4"/>
      <dgm:spPr/>
      <dgm:t>
        <a:bodyPr/>
        <a:lstStyle/>
        <a:p>
          <a:endParaRPr lang="en-US"/>
        </a:p>
      </dgm:t>
    </dgm:pt>
    <dgm:pt modelId="{4A9DFEA5-2DF8-4FE0-B15A-088B63B511F4}" type="pres">
      <dgm:prSet presAssocID="{EDDD6F35-E594-4FFD-91B2-B9B1A27E61A1}" presName="node" presStyleLbl="node1" presStyleIdx="1" presStyleCnt="4" custScaleX="143967" custScaleY="101376">
        <dgm:presLayoutVars>
          <dgm:bulletEnabled val="1"/>
        </dgm:presLayoutVars>
      </dgm:prSet>
      <dgm:spPr/>
      <dgm:t>
        <a:bodyPr/>
        <a:lstStyle/>
        <a:p>
          <a:endParaRPr lang="en-US"/>
        </a:p>
      </dgm:t>
    </dgm:pt>
    <dgm:pt modelId="{F26CE249-8FCA-413D-B08C-B271A67F87B1}" type="pres">
      <dgm:prSet presAssocID="{EDDD6F35-E594-4FFD-91B2-B9B1A27E61A1}" presName="dummy" presStyleCnt="0"/>
      <dgm:spPr/>
      <dgm:t>
        <a:bodyPr/>
        <a:lstStyle/>
        <a:p>
          <a:endParaRPr lang="en-US"/>
        </a:p>
      </dgm:t>
    </dgm:pt>
    <dgm:pt modelId="{2B9CA22E-4CF3-44D7-AC1E-8D782C08F68A}" type="pres">
      <dgm:prSet presAssocID="{63F4FB66-15F3-44B7-8294-E3D368EC9145}" presName="sibTrans" presStyleLbl="sibTrans2D1" presStyleIdx="1" presStyleCnt="4"/>
      <dgm:spPr/>
      <dgm:t>
        <a:bodyPr/>
        <a:lstStyle/>
        <a:p>
          <a:endParaRPr lang="en-US"/>
        </a:p>
      </dgm:t>
    </dgm:pt>
    <dgm:pt modelId="{920AE4E5-27C4-431A-AD60-1D9C6376AE3C}" type="pres">
      <dgm:prSet presAssocID="{ED0BE194-BE06-4059-B21B-715AA9AA22A7}" presName="node" presStyleLbl="node1" presStyleIdx="2" presStyleCnt="4" custScaleX="157797" custScaleY="101376">
        <dgm:presLayoutVars>
          <dgm:bulletEnabled val="1"/>
        </dgm:presLayoutVars>
      </dgm:prSet>
      <dgm:spPr/>
      <dgm:t>
        <a:bodyPr/>
        <a:lstStyle/>
        <a:p>
          <a:endParaRPr lang="en-US"/>
        </a:p>
      </dgm:t>
    </dgm:pt>
    <dgm:pt modelId="{0011AF7F-F5EF-4C43-8500-C9E067ABBC8C}" type="pres">
      <dgm:prSet presAssocID="{ED0BE194-BE06-4059-B21B-715AA9AA22A7}" presName="dummy" presStyleCnt="0"/>
      <dgm:spPr/>
      <dgm:t>
        <a:bodyPr/>
        <a:lstStyle/>
        <a:p>
          <a:endParaRPr lang="en-US"/>
        </a:p>
      </dgm:t>
    </dgm:pt>
    <dgm:pt modelId="{8AA2BC74-B880-44C7-927A-16718158651D}" type="pres">
      <dgm:prSet presAssocID="{75C1AC72-0C77-448B-9795-5813BE232725}" presName="sibTrans" presStyleLbl="sibTrans2D1" presStyleIdx="2" presStyleCnt="4"/>
      <dgm:spPr/>
      <dgm:t>
        <a:bodyPr/>
        <a:lstStyle/>
        <a:p>
          <a:endParaRPr lang="en-US"/>
        </a:p>
      </dgm:t>
    </dgm:pt>
    <dgm:pt modelId="{41DF86B4-AF2E-4F69-913C-9127895A0421}" type="pres">
      <dgm:prSet presAssocID="{E9721219-134C-413F-A5B6-1D4D2666B0E0}" presName="node" presStyleLbl="node1" presStyleIdx="3" presStyleCnt="4" custScaleX="157797" custScaleY="101376">
        <dgm:presLayoutVars>
          <dgm:bulletEnabled val="1"/>
        </dgm:presLayoutVars>
      </dgm:prSet>
      <dgm:spPr/>
      <dgm:t>
        <a:bodyPr/>
        <a:lstStyle/>
        <a:p>
          <a:endParaRPr lang="en-US"/>
        </a:p>
      </dgm:t>
    </dgm:pt>
    <dgm:pt modelId="{A14EB31E-05A1-42ED-9FCF-2E4C8BBD5ECD}" type="pres">
      <dgm:prSet presAssocID="{E9721219-134C-413F-A5B6-1D4D2666B0E0}" presName="dummy" presStyleCnt="0"/>
      <dgm:spPr/>
      <dgm:t>
        <a:bodyPr/>
        <a:lstStyle/>
        <a:p>
          <a:endParaRPr lang="en-US"/>
        </a:p>
      </dgm:t>
    </dgm:pt>
    <dgm:pt modelId="{0E1AAA53-9FD2-43F0-A124-7534ACEC3E77}" type="pres">
      <dgm:prSet presAssocID="{2A5D8456-EDD5-4060-A8D6-866141A0F515}" presName="sibTrans" presStyleLbl="sibTrans2D1" presStyleIdx="3" presStyleCnt="4"/>
      <dgm:spPr/>
      <dgm:t>
        <a:bodyPr/>
        <a:lstStyle/>
        <a:p>
          <a:endParaRPr lang="en-US"/>
        </a:p>
      </dgm:t>
    </dgm:pt>
  </dgm:ptLst>
  <dgm:cxnLst>
    <dgm:cxn modelId="{C263B731-5D1F-4253-95B2-504CA1B7B59E}" srcId="{16220BDA-874C-43ED-87B6-8D562776196A}" destId="{60B5CC51-1668-4F5A-A8DA-13DC4482AC12}" srcOrd="0" destOrd="0" parTransId="{BA478FBA-F07B-4232-A601-5FCB9BF2E5A6}" sibTransId="{C3AEABC8-70E9-4B91-94A3-D0DF9B8FBB4D}"/>
    <dgm:cxn modelId="{300DD32E-509B-4F36-A833-D53A05601445}" srcId="{16220BDA-874C-43ED-87B6-8D562776196A}" destId="{ED0BE194-BE06-4059-B21B-715AA9AA22A7}" srcOrd="2" destOrd="0" parTransId="{C07CBE7A-F5DA-4E3B-998A-4E675F7DDBA4}" sibTransId="{75C1AC72-0C77-448B-9795-5813BE232725}"/>
    <dgm:cxn modelId="{D9CCECD8-85E8-4568-81DC-8D04751687E1}" type="presOf" srcId="{63F4FB66-15F3-44B7-8294-E3D368EC9145}" destId="{2B9CA22E-4CF3-44D7-AC1E-8D782C08F68A}" srcOrd="0" destOrd="0" presId="urn:microsoft.com/office/officeart/2005/8/layout/radial6"/>
    <dgm:cxn modelId="{95E53C49-B4EF-4D7E-B581-5DB405F2B874}" type="presOf" srcId="{EDDD6F35-E594-4FFD-91B2-B9B1A27E61A1}" destId="{4A9DFEA5-2DF8-4FE0-B15A-088B63B511F4}" srcOrd="0" destOrd="0" presId="urn:microsoft.com/office/officeart/2005/8/layout/radial6"/>
    <dgm:cxn modelId="{2AF4F07D-23D9-49CF-9DB2-5CEDECDB0BCC}" srcId="{16220BDA-874C-43ED-87B6-8D562776196A}" destId="{EDDD6F35-E594-4FFD-91B2-B9B1A27E61A1}" srcOrd="1" destOrd="0" parTransId="{57067260-D670-402E-8819-311742EBDCF6}" sibTransId="{63F4FB66-15F3-44B7-8294-E3D368EC9145}"/>
    <dgm:cxn modelId="{70BDD65F-BEDB-4A5E-8116-57B6413ECC6E}" type="presOf" srcId="{E9721219-134C-413F-A5B6-1D4D2666B0E0}" destId="{41DF86B4-AF2E-4F69-913C-9127895A0421}" srcOrd="0" destOrd="0" presId="urn:microsoft.com/office/officeart/2005/8/layout/radial6"/>
    <dgm:cxn modelId="{88363168-6C3D-4A79-87AC-AAED42056468}" type="presOf" srcId="{60B5CC51-1668-4F5A-A8DA-13DC4482AC12}" destId="{372D1AF9-2295-4675-99DC-F9A33CDD8F70}" srcOrd="0" destOrd="0" presId="urn:microsoft.com/office/officeart/2005/8/layout/radial6"/>
    <dgm:cxn modelId="{C8691930-5F0A-4938-8DEA-C638FF96B61B}" type="presOf" srcId="{2A5D8456-EDD5-4060-A8D6-866141A0F515}" destId="{0E1AAA53-9FD2-43F0-A124-7534ACEC3E77}" srcOrd="0" destOrd="0" presId="urn:microsoft.com/office/officeart/2005/8/layout/radial6"/>
    <dgm:cxn modelId="{60A8DB4D-C171-4F82-B348-3C3F326B496D}" type="presOf" srcId="{C3AEABC8-70E9-4B91-94A3-D0DF9B8FBB4D}" destId="{7F3E944A-FFAF-4634-9F7F-11265E8FE184}" srcOrd="0" destOrd="0" presId="urn:microsoft.com/office/officeart/2005/8/layout/radial6"/>
    <dgm:cxn modelId="{894092B2-9333-45BA-A1BA-37E2AC2F78AF}" srcId="{1DCFF09A-38F9-42B9-99A3-9F3CC53AC927}" destId="{16220BDA-874C-43ED-87B6-8D562776196A}" srcOrd="0" destOrd="0" parTransId="{1A1AB141-6545-432E-A7D1-0B0BF9417491}" sibTransId="{9D18825D-453B-49A8-9E44-319D883348E3}"/>
    <dgm:cxn modelId="{6A3BC679-E35A-47F7-982A-AC0B21C7FE6D}" type="presOf" srcId="{16220BDA-874C-43ED-87B6-8D562776196A}" destId="{7344DF40-27D0-4401-B7C1-9535AA0F3320}" srcOrd="0" destOrd="0" presId="urn:microsoft.com/office/officeart/2005/8/layout/radial6"/>
    <dgm:cxn modelId="{7601C179-83C5-46B3-AC39-FF30F72A4CCE}" type="presOf" srcId="{1DCFF09A-38F9-42B9-99A3-9F3CC53AC927}" destId="{A1D3E4B8-0786-48D9-ADC9-11DD38CF030A}" srcOrd="0" destOrd="0" presId="urn:microsoft.com/office/officeart/2005/8/layout/radial6"/>
    <dgm:cxn modelId="{269C17E8-6386-4B58-9A94-F065539371D1}" type="presOf" srcId="{75C1AC72-0C77-448B-9795-5813BE232725}" destId="{8AA2BC74-B880-44C7-927A-16718158651D}" srcOrd="0" destOrd="0" presId="urn:microsoft.com/office/officeart/2005/8/layout/radial6"/>
    <dgm:cxn modelId="{A2B36C8E-BFE1-433F-BE79-7D2AF1BC153F}" type="presOf" srcId="{ED0BE194-BE06-4059-B21B-715AA9AA22A7}" destId="{920AE4E5-27C4-431A-AD60-1D9C6376AE3C}" srcOrd="0" destOrd="0" presId="urn:microsoft.com/office/officeart/2005/8/layout/radial6"/>
    <dgm:cxn modelId="{E1322BB6-4032-4858-8AA4-22DC756872FF}" srcId="{16220BDA-874C-43ED-87B6-8D562776196A}" destId="{E9721219-134C-413F-A5B6-1D4D2666B0E0}" srcOrd="3" destOrd="0" parTransId="{2AA5B8AC-8D28-449D-9640-476B107F7E89}" sibTransId="{2A5D8456-EDD5-4060-A8D6-866141A0F515}"/>
    <dgm:cxn modelId="{F4031BB7-4E14-4884-912B-3AAAE96337B5}" type="presParOf" srcId="{A1D3E4B8-0786-48D9-ADC9-11DD38CF030A}" destId="{7344DF40-27D0-4401-B7C1-9535AA0F3320}" srcOrd="0" destOrd="0" presId="urn:microsoft.com/office/officeart/2005/8/layout/radial6"/>
    <dgm:cxn modelId="{2C5F4522-1C75-4808-B7BE-6EE7D5EEC84C}" type="presParOf" srcId="{A1D3E4B8-0786-48D9-ADC9-11DD38CF030A}" destId="{372D1AF9-2295-4675-99DC-F9A33CDD8F70}" srcOrd="1" destOrd="0" presId="urn:microsoft.com/office/officeart/2005/8/layout/radial6"/>
    <dgm:cxn modelId="{5E8902D0-0805-4454-B943-EBD826FD2454}" type="presParOf" srcId="{A1D3E4B8-0786-48D9-ADC9-11DD38CF030A}" destId="{C2473010-BD69-47CA-9560-240ADF311330}" srcOrd="2" destOrd="0" presId="urn:microsoft.com/office/officeart/2005/8/layout/radial6"/>
    <dgm:cxn modelId="{C3B2AAB6-D968-48B4-B474-AC6D7500E036}" type="presParOf" srcId="{A1D3E4B8-0786-48D9-ADC9-11DD38CF030A}" destId="{7F3E944A-FFAF-4634-9F7F-11265E8FE184}" srcOrd="3" destOrd="0" presId="urn:microsoft.com/office/officeart/2005/8/layout/radial6"/>
    <dgm:cxn modelId="{835ECBDB-0864-4F16-A9C1-3BCFB2CA57D8}" type="presParOf" srcId="{A1D3E4B8-0786-48D9-ADC9-11DD38CF030A}" destId="{4A9DFEA5-2DF8-4FE0-B15A-088B63B511F4}" srcOrd="4" destOrd="0" presId="urn:microsoft.com/office/officeart/2005/8/layout/radial6"/>
    <dgm:cxn modelId="{223303CF-CF43-4ABE-8F97-39834AC7BDB7}" type="presParOf" srcId="{A1D3E4B8-0786-48D9-ADC9-11DD38CF030A}" destId="{F26CE249-8FCA-413D-B08C-B271A67F87B1}" srcOrd="5" destOrd="0" presId="urn:microsoft.com/office/officeart/2005/8/layout/radial6"/>
    <dgm:cxn modelId="{870136CC-43F7-4498-A32E-C46325F79FA1}" type="presParOf" srcId="{A1D3E4B8-0786-48D9-ADC9-11DD38CF030A}" destId="{2B9CA22E-4CF3-44D7-AC1E-8D782C08F68A}" srcOrd="6" destOrd="0" presId="urn:microsoft.com/office/officeart/2005/8/layout/radial6"/>
    <dgm:cxn modelId="{7AA15131-FA7A-4345-A79F-84EC385FE3A3}" type="presParOf" srcId="{A1D3E4B8-0786-48D9-ADC9-11DD38CF030A}" destId="{920AE4E5-27C4-431A-AD60-1D9C6376AE3C}" srcOrd="7" destOrd="0" presId="urn:microsoft.com/office/officeart/2005/8/layout/radial6"/>
    <dgm:cxn modelId="{EC2502E3-EDFE-4F29-9847-E6A0293FE8BD}" type="presParOf" srcId="{A1D3E4B8-0786-48D9-ADC9-11DD38CF030A}" destId="{0011AF7F-F5EF-4C43-8500-C9E067ABBC8C}" srcOrd="8" destOrd="0" presId="urn:microsoft.com/office/officeart/2005/8/layout/radial6"/>
    <dgm:cxn modelId="{78F4C6B3-6E1F-46C2-A26D-D4051997CC29}" type="presParOf" srcId="{A1D3E4B8-0786-48D9-ADC9-11DD38CF030A}" destId="{8AA2BC74-B880-44C7-927A-16718158651D}" srcOrd="9" destOrd="0" presId="urn:microsoft.com/office/officeart/2005/8/layout/radial6"/>
    <dgm:cxn modelId="{DC7EC18D-5DF2-4076-B9F3-A2DC3F799E2E}" type="presParOf" srcId="{A1D3E4B8-0786-48D9-ADC9-11DD38CF030A}" destId="{41DF86B4-AF2E-4F69-913C-9127895A0421}" srcOrd="10" destOrd="0" presId="urn:microsoft.com/office/officeart/2005/8/layout/radial6"/>
    <dgm:cxn modelId="{B722C42B-8568-48B8-9273-02F2926A7B36}" type="presParOf" srcId="{A1D3E4B8-0786-48D9-ADC9-11DD38CF030A}" destId="{A14EB31E-05A1-42ED-9FCF-2E4C8BBD5ECD}" srcOrd="11" destOrd="0" presId="urn:microsoft.com/office/officeart/2005/8/layout/radial6"/>
    <dgm:cxn modelId="{682123F9-7E85-4E51-81FD-CACE13C52D86}" type="presParOf" srcId="{A1D3E4B8-0786-48D9-ADC9-11DD38CF030A}" destId="{0E1AAA53-9FD2-43F0-A124-7534ACEC3E77}" srcOrd="12" destOrd="0" presId="urn:microsoft.com/office/officeart/2005/8/layout/radial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EA641D-65F1-4664-A5F7-563731DDD709}">
      <dsp:nvSpPr>
        <dsp:cNvPr id="0" name=""/>
        <dsp:cNvSpPr/>
      </dsp:nvSpPr>
      <dsp:spPr>
        <a:xfrm>
          <a:off x="2191426" y="658124"/>
          <a:ext cx="4390756" cy="4390756"/>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6D111C-5BA0-4677-AA0F-F51412710AF9}">
      <dsp:nvSpPr>
        <dsp:cNvPr id="0" name=""/>
        <dsp:cNvSpPr/>
      </dsp:nvSpPr>
      <dsp:spPr>
        <a:xfrm>
          <a:off x="2191426" y="658124"/>
          <a:ext cx="4390756" cy="4390756"/>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72CC3E-CDEF-485B-8121-FB4730E78769}">
      <dsp:nvSpPr>
        <dsp:cNvPr id="0" name=""/>
        <dsp:cNvSpPr/>
      </dsp:nvSpPr>
      <dsp:spPr>
        <a:xfrm>
          <a:off x="2191426" y="658124"/>
          <a:ext cx="4390756" cy="4390756"/>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0116E-4600-45E6-8127-3BD7C86A5925}">
      <dsp:nvSpPr>
        <dsp:cNvPr id="0" name=""/>
        <dsp:cNvSpPr/>
      </dsp:nvSpPr>
      <dsp:spPr>
        <a:xfrm>
          <a:off x="2191426" y="658124"/>
          <a:ext cx="4390756" cy="4390756"/>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5FA8FA-E1FF-4500-B663-DA1F95434113}">
      <dsp:nvSpPr>
        <dsp:cNvPr id="0" name=""/>
        <dsp:cNvSpPr/>
      </dsp:nvSpPr>
      <dsp:spPr>
        <a:xfrm>
          <a:off x="3375783" y="1842481"/>
          <a:ext cx="2022042" cy="2022042"/>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2010</a:t>
          </a:r>
          <a:endParaRPr lang="en-US" sz="4400" kern="1200" dirty="0"/>
        </a:p>
      </dsp:txBody>
      <dsp:txXfrm>
        <a:off x="3375783" y="1842481"/>
        <a:ext cx="2022042" cy="2022042"/>
      </dsp:txXfrm>
    </dsp:sp>
    <dsp:sp modelId="{80356A9A-9F28-4CD6-BAE7-93F6470DFC46}">
      <dsp:nvSpPr>
        <dsp:cNvPr id="0" name=""/>
        <dsp:cNvSpPr/>
      </dsp:nvSpPr>
      <dsp:spPr>
        <a:xfrm>
          <a:off x="3519606" y="-158118"/>
          <a:ext cx="1734397" cy="1734397"/>
        </a:xfrm>
        <a:prstGeom prst="ellipse">
          <a:avLst/>
        </a:prstGeom>
        <a:solidFill>
          <a:schemeClr val="accent6">
            <a:lumMod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Belgrade City Library</a:t>
          </a:r>
          <a:endParaRPr lang="en-US" sz="1600" kern="1200" dirty="0"/>
        </a:p>
      </dsp:txBody>
      <dsp:txXfrm>
        <a:off x="3519606" y="-158118"/>
        <a:ext cx="1734397" cy="1734397"/>
      </dsp:txXfrm>
    </dsp:sp>
    <dsp:sp modelId="{FA899245-86CD-4170-99E2-B38993B862B2}">
      <dsp:nvSpPr>
        <dsp:cNvPr id="0" name=""/>
        <dsp:cNvSpPr/>
      </dsp:nvSpPr>
      <dsp:spPr>
        <a:xfrm>
          <a:off x="5664029" y="1986303"/>
          <a:ext cx="1734397" cy="173439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Faculty for Special Education and Rehabilitation </a:t>
          </a:r>
        </a:p>
      </dsp:txBody>
      <dsp:txXfrm>
        <a:off x="5664029" y="1986303"/>
        <a:ext cx="1734397" cy="1734397"/>
      </dsp:txXfrm>
    </dsp:sp>
    <dsp:sp modelId="{0ED44EAD-9B9D-48AA-812C-1C7CC9DBFB5F}">
      <dsp:nvSpPr>
        <dsp:cNvPr id="0" name=""/>
        <dsp:cNvSpPr/>
      </dsp:nvSpPr>
      <dsp:spPr>
        <a:xfrm>
          <a:off x="3519606" y="4130726"/>
          <a:ext cx="1734397" cy="173439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Veljko</a:t>
          </a:r>
          <a:r>
            <a:rPr lang="en-US" sz="1600" kern="1200" dirty="0" smtClean="0"/>
            <a:t> </a:t>
          </a:r>
          <a:r>
            <a:rPr lang="en-US" sz="1600" kern="1200" dirty="0" err="1" smtClean="0"/>
            <a:t>Ramadanovic</a:t>
          </a:r>
          <a:r>
            <a:rPr lang="en-US" sz="1600" kern="1200" dirty="0" smtClean="0"/>
            <a:t> School for Students with Visual Impairment, </a:t>
          </a:r>
          <a:r>
            <a:rPr lang="en-US" sz="1600" kern="1200" dirty="0" err="1" smtClean="0"/>
            <a:t>Zemun</a:t>
          </a:r>
          <a:endParaRPr lang="en-US" sz="1600" kern="1200" dirty="0" smtClean="0"/>
        </a:p>
      </dsp:txBody>
      <dsp:txXfrm>
        <a:off x="3519606" y="4130726"/>
        <a:ext cx="1734397" cy="1734397"/>
      </dsp:txXfrm>
    </dsp:sp>
    <dsp:sp modelId="{42BC853B-B497-4FAB-9838-A642AADA0E86}">
      <dsp:nvSpPr>
        <dsp:cNvPr id="0" name=""/>
        <dsp:cNvSpPr/>
      </dsp:nvSpPr>
      <dsp:spPr>
        <a:xfrm>
          <a:off x="1375183" y="1986303"/>
          <a:ext cx="1734397" cy="1734397"/>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School for Children with Intellectual Disabilities,</a:t>
          </a:r>
        </a:p>
        <a:p>
          <a:pPr lvl="0" algn="ctr" defTabSz="711200">
            <a:lnSpc>
              <a:spcPct val="90000"/>
            </a:lnSpc>
            <a:spcBef>
              <a:spcPct val="0"/>
            </a:spcBef>
            <a:spcAft>
              <a:spcPct val="35000"/>
            </a:spcAft>
          </a:pPr>
          <a:r>
            <a:rPr lang="en-US" sz="1600" kern="1200" dirty="0" smtClean="0"/>
            <a:t>New Belgrade </a:t>
          </a:r>
          <a:endParaRPr lang="en-US" sz="1600" kern="1200" dirty="0"/>
        </a:p>
      </dsp:txBody>
      <dsp:txXfrm>
        <a:off x="1375183" y="1986303"/>
        <a:ext cx="1734397" cy="173439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AAD71C-2315-4C60-A593-2F41677573AE}" type="datetimeFigureOut">
              <a:rPr lang="en-US" smtClean="0"/>
              <a:pPr/>
              <a:t>10/8/2019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A54739-A727-4F72-B6BE-F441C217AA31}" type="slidenum">
              <a:rPr lang="en-US" smtClean="0"/>
              <a:pPr/>
              <a:t>‹#›</a:t>
            </a:fld>
            <a:endParaRPr lang="en-US"/>
          </a:p>
        </p:txBody>
      </p:sp>
    </p:spTree>
    <p:extLst>
      <p:ext uri="{BB962C8B-B14F-4D97-AF65-F5344CB8AC3E}">
        <p14:creationId xmlns:p14="http://schemas.microsoft.com/office/powerpoint/2010/main" xmlns="" val="209380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691294-40CC-4BAC-8B03-EA6F749C08FC}" type="datetimeFigureOut">
              <a:rPr lang="en-US" smtClean="0"/>
              <a:pPr/>
              <a:t>10/8/2019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5E162-2B67-46A6-B8E1-8F7B945CCB0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4ABB68A-1A31-43D4-A1BB-EE9FF0843FA8}" type="slidenum">
              <a:rPr lang="en-US" smtClean="0"/>
              <a:pPr/>
              <a:t>2</a:t>
            </a:fld>
            <a:endParaRPr lang="en-US" dirty="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sr-Latn-CS"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960" y="8685396"/>
            <a:ext cx="2971490" cy="457045"/>
          </a:xfrm>
          <a:prstGeom prst="rect">
            <a:avLst/>
          </a:prstGeom>
          <a:noFill/>
          <a:ln w="9525">
            <a:noFill/>
            <a:miter lim="800000"/>
            <a:headEnd/>
            <a:tailEnd/>
          </a:ln>
        </p:spPr>
        <p:txBody>
          <a:bodyPr lIns="91117" tIns="45559" rIns="91117" bIns="45559" anchor="b"/>
          <a:lstStyle/>
          <a:p>
            <a:pPr algn="r" defTabSz="911763"/>
            <a:fld id="{38C160FE-0512-4E3E-9094-04279D7DB6FA}" type="slidenum">
              <a:rPr lang="en-US" sz="1000"/>
              <a:pPr algn="r" defTabSz="911763"/>
              <a:t>3</a:t>
            </a:fld>
            <a:endParaRPr lang="en-US" sz="10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sr-Latn-CS" b="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4960" y="8685396"/>
            <a:ext cx="2971490" cy="457045"/>
          </a:xfrm>
          <a:prstGeom prst="rect">
            <a:avLst/>
          </a:prstGeom>
          <a:noFill/>
          <a:ln w="9525">
            <a:noFill/>
            <a:miter lim="800000"/>
            <a:headEnd/>
            <a:tailEnd/>
          </a:ln>
        </p:spPr>
        <p:txBody>
          <a:bodyPr lIns="91117" tIns="45559" rIns="91117" bIns="45559" anchor="b"/>
          <a:lstStyle/>
          <a:p>
            <a:pPr algn="r" defTabSz="911763"/>
            <a:fld id="{574743E5-AD3F-4D05-A087-5A2991549D7B}" type="slidenum">
              <a:rPr lang="en-US" sz="1000"/>
              <a:pPr algn="r" defTabSz="911763"/>
              <a:t>9</a:t>
            </a:fld>
            <a:endParaRPr lang="en-US" sz="1000"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sr-Latn-CS" b="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7C081D-D244-4068-B572-B1B99D025EC7}" type="datetime1">
              <a:rPr lang="en-US" smtClean="0"/>
              <a:pPr/>
              <a:t>10/8/2019</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83E5066-12E4-4B9E-AEB3-A1738C1E101F}"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29167182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08E228-18D8-432C-9FE1-A92F8ABC703C}" type="datetime1">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E5066-12E4-4B9E-AEB3-A1738C1E101F}"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756003839"/>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59EC30-199A-4352-9351-7C6506837D77}" type="datetime1">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E5066-12E4-4B9E-AEB3-A1738C1E101F}"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44122066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07 layou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09600" y="1433514"/>
            <a:ext cx="10972800" cy="4656137"/>
          </a:xfrm>
        </p:spPr>
        <p:txBody>
          <a:bodyPr>
            <a:normAutofit/>
          </a:bodyPr>
          <a:lstStyle>
            <a:lvl1pPr marL="0" indent="0">
              <a:buNone/>
              <a:defRPr sz="2800"/>
            </a:lvl1pPr>
            <a:lvl2pPr marL="457200" indent="0">
              <a:buNone/>
              <a:defRPr/>
            </a:lvl2pPr>
            <a:lvl3pPr marL="914400" indent="0">
              <a:buNone/>
              <a:defRPr/>
            </a:lvl3pPr>
            <a:lvl4pPr marL="1371600" indent="0">
              <a:buNone/>
              <a:defRPr/>
            </a:lvl4pPr>
            <a:lvl5pPr marL="1828800" indent="0">
              <a:buNone/>
              <a:defRPr/>
            </a:lvl5pPr>
          </a:lstStyle>
          <a:p>
            <a:pPr lvl="0"/>
            <a:r>
              <a:rPr lang="sl-SI" smtClean="0"/>
              <a:t>Click to edit Master text styles</a:t>
            </a:r>
          </a:p>
        </p:txBody>
      </p:sp>
      <p:sp>
        <p:nvSpPr>
          <p:cNvPr id="11" name="Title 1"/>
          <p:cNvSpPr>
            <a:spLocks noGrp="1"/>
          </p:cNvSpPr>
          <p:nvPr>
            <p:ph type="title"/>
          </p:nvPr>
        </p:nvSpPr>
        <p:spPr>
          <a:xfrm>
            <a:off x="609601" y="-9136"/>
            <a:ext cx="9815697" cy="1178594"/>
          </a:xfrm>
        </p:spPr>
        <p:txBody>
          <a:bodyPr>
            <a:normAutofit/>
          </a:bodyPr>
          <a:lstStyle>
            <a:lvl1pPr>
              <a:defRPr sz="3000"/>
            </a:lvl1pPr>
          </a:lstStyle>
          <a:p>
            <a:r>
              <a:rPr lang="sl-SI" smtClean="0"/>
              <a:t>Click to edit Master title style</a:t>
            </a:r>
            <a:endParaRPr lang="en-US" dirty="0"/>
          </a:p>
        </p:txBody>
      </p:sp>
      <p:sp>
        <p:nvSpPr>
          <p:cNvPr id="10" name="Rectangle 9"/>
          <p:cNvSpPr/>
          <p:nvPr/>
        </p:nvSpPr>
        <p:spPr>
          <a:xfrm flipH="1">
            <a:off x="609593" y="1169459"/>
            <a:ext cx="11582401" cy="51557"/>
          </a:xfrm>
          <a:prstGeom prst="rect">
            <a:avLst/>
          </a:prstGeom>
          <a:solidFill>
            <a:srgbClr val="A6A6A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2" name="Rectangle 11"/>
          <p:cNvSpPr/>
          <p:nvPr/>
        </p:nvSpPr>
        <p:spPr>
          <a:xfrm flipH="1">
            <a:off x="-952" y="1169459"/>
            <a:ext cx="610552" cy="5155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3" name="Rectangle 12"/>
          <p:cNvSpPr/>
          <p:nvPr/>
        </p:nvSpPr>
        <p:spPr>
          <a:xfrm flipH="1">
            <a:off x="609593" y="1169459"/>
            <a:ext cx="11582401" cy="51557"/>
          </a:xfrm>
          <a:prstGeom prst="rect">
            <a:avLst/>
          </a:prstGeom>
          <a:solidFill>
            <a:srgbClr val="A6A6A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4" name="Rectangle 13"/>
          <p:cNvSpPr/>
          <p:nvPr/>
        </p:nvSpPr>
        <p:spPr>
          <a:xfrm flipH="1">
            <a:off x="-952" y="1169459"/>
            <a:ext cx="610552" cy="5155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5" name="Rectangle 14"/>
          <p:cNvSpPr/>
          <p:nvPr/>
        </p:nvSpPr>
        <p:spPr>
          <a:xfrm flipH="1">
            <a:off x="609593" y="1169459"/>
            <a:ext cx="11582401" cy="51557"/>
          </a:xfrm>
          <a:prstGeom prst="rect">
            <a:avLst/>
          </a:prstGeom>
          <a:solidFill>
            <a:srgbClr val="A6A6A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flipH="1">
            <a:off x="-952" y="1169459"/>
            <a:ext cx="610552" cy="5155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7" name="Rectangle 16"/>
          <p:cNvSpPr/>
          <p:nvPr/>
        </p:nvSpPr>
        <p:spPr>
          <a:xfrm flipH="1">
            <a:off x="609593" y="1169459"/>
            <a:ext cx="11582401" cy="51557"/>
          </a:xfrm>
          <a:prstGeom prst="rect">
            <a:avLst/>
          </a:prstGeom>
          <a:solidFill>
            <a:srgbClr val="A6A6A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8" name="Rectangle 17"/>
          <p:cNvSpPr/>
          <p:nvPr/>
        </p:nvSpPr>
        <p:spPr>
          <a:xfrm flipH="1">
            <a:off x="-952" y="1169459"/>
            <a:ext cx="610552" cy="5155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9" name="Rectangle 18"/>
          <p:cNvSpPr/>
          <p:nvPr/>
        </p:nvSpPr>
        <p:spPr>
          <a:xfrm flipH="1">
            <a:off x="609593" y="1169459"/>
            <a:ext cx="11582401" cy="51557"/>
          </a:xfrm>
          <a:prstGeom prst="rect">
            <a:avLst/>
          </a:prstGeom>
          <a:solidFill>
            <a:srgbClr val="A6A6A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0" name="Rectangle 19"/>
          <p:cNvSpPr/>
          <p:nvPr/>
        </p:nvSpPr>
        <p:spPr>
          <a:xfrm flipH="1">
            <a:off x="-952" y="1169459"/>
            <a:ext cx="610552" cy="51557"/>
          </a:xfrm>
          <a:prstGeom prst="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3" name="Footer Placeholder 4"/>
          <p:cNvSpPr>
            <a:spLocks noGrp="1"/>
          </p:cNvSpPr>
          <p:nvPr>
            <p:ph type="ftr" sz="quarter" idx="3"/>
          </p:nvPr>
        </p:nvSpPr>
        <p:spPr>
          <a:xfrm>
            <a:off x="2826725" y="6522424"/>
            <a:ext cx="8017189" cy="365125"/>
          </a:xfrm>
          <a:prstGeom prst="rect">
            <a:avLst/>
          </a:prstGeom>
        </p:spPr>
        <p:txBody>
          <a:bodyPr/>
          <a:lstStyle>
            <a:lvl1pPr>
              <a:defRPr sz="1200" spc="300">
                <a:solidFill>
                  <a:srgbClr val="FF0000"/>
                </a:solidFill>
              </a:defRPr>
            </a:lvl1pPr>
          </a:lstStyle>
          <a:p>
            <a:pPr algn="r"/>
            <a:endParaRPr lang="en-US" dirty="0"/>
          </a:p>
        </p:txBody>
      </p:sp>
      <p:sp>
        <p:nvSpPr>
          <p:cNvPr id="24" name="Date Placeholder 3"/>
          <p:cNvSpPr>
            <a:spLocks noGrp="1"/>
          </p:cNvSpPr>
          <p:nvPr>
            <p:ph type="dt" sz="half" idx="2"/>
          </p:nvPr>
        </p:nvSpPr>
        <p:spPr>
          <a:xfrm>
            <a:off x="486665" y="6522424"/>
            <a:ext cx="1962231" cy="365125"/>
          </a:xfrm>
          <a:prstGeom prst="rect">
            <a:avLst/>
          </a:prstGeom>
        </p:spPr>
        <p:txBody>
          <a:bodyPr/>
          <a:lstStyle>
            <a:lvl1pPr algn="r">
              <a:defRPr sz="1100" spc="300"/>
            </a:lvl1pPr>
          </a:lstStyle>
          <a:p>
            <a:pPr algn="l"/>
            <a:fld id="{C2C2BE47-D6AA-4547-9D3C-1FFFD5557546}" type="datetime1">
              <a:rPr lang="en-US" smtClean="0"/>
              <a:pPr algn="l"/>
              <a:t>10/8/2019</a:t>
            </a:fld>
            <a:endParaRPr lang="en-US" dirty="0"/>
          </a:p>
        </p:txBody>
      </p:sp>
      <p:sp>
        <p:nvSpPr>
          <p:cNvPr id="26" name="Slide Number Placeholder 5"/>
          <p:cNvSpPr>
            <a:spLocks noGrp="1"/>
          </p:cNvSpPr>
          <p:nvPr>
            <p:ph type="sldNum" sz="quarter" idx="13"/>
          </p:nvPr>
        </p:nvSpPr>
        <p:spPr>
          <a:xfrm>
            <a:off x="11123788" y="6522423"/>
            <a:ext cx="609600" cy="431324"/>
          </a:xfrm>
          <a:prstGeom prst="rect">
            <a:avLst/>
          </a:prstGeom>
        </p:spPr>
        <p:txBody>
          <a:bodyPr/>
          <a:lstStyle>
            <a:lvl1pPr algn="r">
              <a:defRPr sz="1200" b="1">
                <a:solidFill>
                  <a:srgbClr val="FF0000"/>
                </a:solidFill>
              </a:defRPr>
            </a:lvl1pPr>
          </a:lstStyle>
          <a:p>
            <a:fld id="{B3FE95F8-6CE5-1C40-AEC2-958A0884AEAF}" type="slidenum">
              <a:rPr lang="en-US" smtClean="0"/>
              <a:pPr/>
              <a:t>‹#›</a:t>
            </a:fld>
            <a:endParaRPr lang="en-US" dirty="0"/>
          </a:p>
        </p:txBody>
      </p:sp>
    </p:spTree>
    <p:extLst>
      <p:ext uri="{BB962C8B-B14F-4D97-AF65-F5344CB8AC3E}">
        <p14:creationId xmlns:p14="http://schemas.microsoft.com/office/powerpoint/2010/main" xmlns="" val="235779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188259"/>
            <a:ext cx="11087099" cy="887506"/>
          </a:xfrm>
        </p:spPr>
        <p:txBody>
          <a:bodyPr/>
          <a:lstStyle>
            <a:lvl1pPr>
              <a:defRPr>
                <a:latin typeface="GeoSlab703 MdCn BT" panose="02060506020205050403"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 y="1380565"/>
            <a:ext cx="11087099" cy="4761155"/>
          </a:xfrm>
        </p:spPr>
        <p:txBody>
          <a:bodyPr anchor="t">
            <a:normAutofit/>
          </a:bodyPr>
          <a:lstStyle>
            <a:lvl1pPr>
              <a:buClr>
                <a:srgbClr val="003984"/>
              </a:buClr>
              <a:defRPr sz="2800"/>
            </a:lvl1pPr>
            <a:lvl2pPr>
              <a:buClr>
                <a:srgbClr val="003984"/>
              </a:buClr>
              <a:defRPr sz="2400"/>
            </a:lvl2pPr>
            <a:lvl3pPr>
              <a:buClr>
                <a:srgbClr val="003984"/>
              </a:buClr>
              <a:defRPr sz="2000"/>
            </a:lvl3pPr>
            <a:lvl4pPr>
              <a:buClr>
                <a:srgbClr val="003984"/>
              </a:buClr>
              <a:defRPr sz="1800"/>
            </a:lvl4pPr>
            <a:lvl5pPr>
              <a:buClr>
                <a:srgbClr val="003984"/>
              </a:buClr>
              <a:defRPr sz="1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83E5066-12E4-4B9E-AEB3-A1738C1E101F}" type="slidenum">
              <a:rPr lang="en-US" smtClean="0"/>
              <a:pPr/>
              <a:t>‹#›</a:t>
            </a:fld>
            <a:endParaRPr lang="en-US" dirty="0"/>
          </a:p>
        </p:txBody>
      </p:sp>
      <p:cxnSp>
        <p:nvCxnSpPr>
          <p:cNvPr id="33" name="Straight Connector 32"/>
          <p:cNvCxnSpPr/>
          <p:nvPr/>
        </p:nvCxnSpPr>
        <p:spPr>
          <a:xfrm>
            <a:off x="480060" y="1094053"/>
            <a:ext cx="9607522" cy="0"/>
          </a:xfrm>
          <a:prstGeom prst="line">
            <a:avLst/>
          </a:prstGeom>
          <a:ln w="31750">
            <a:solidFill>
              <a:srgbClr val="0070C0"/>
            </a:solidFill>
          </a:ln>
        </p:spPr>
        <p:style>
          <a:lnRef idx="3">
            <a:schemeClr val="accent1"/>
          </a:lnRef>
          <a:fillRef idx="0">
            <a:schemeClr val="accent1"/>
          </a:fillRef>
          <a:effectRef idx="2">
            <a:schemeClr val="accent1"/>
          </a:effectRef>
          <a:fontRef idx="minor">
            <a:schemeClr val="tx1"/>
          </a:fontRef>
        </p:style>
      </p:cxnSp>
      <p:pic>
        <p:nvPicPr>
          <p:cNvPr id="8"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r="50588" b="50588"/>
          <a:stretch/>
        </p:blipFill>
        <p:spPr bwMode="auto">
          <a:xfrm>
            <a:off x="9624285" y="6264186"/>
            <a:ext cx="549798"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b="50850"/>
          <a:stretch/>
        </p:blipFill>
        <p:spPr bwMode="auto">
          <a:xfrm>
            <a:off x="10248391" y="6264186"/>
            <a:ext cx="555354"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49909" r="50261" b="-244"/>
          <a:stretch/>
        </p:blipFill>
        <p:spPr bwMode="auto">
          <a:xfrm>
            <a:off x="10878053" y="6264186"/>
            <a:ext cx="543291"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t="49610" b="651"/>
          <a:stretch/>
        </p:blipFill>
        <p:spPr bwMode="auto">
          <a:xfrm>
            <a:off x="11495652" y="6264186"/>
            <a:ext cx="548777" cy="54979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userDrawn="1"/>
        </p:nvSpPr>
        <p:spPr>
          <a:xfrm>
            <a:off x="2818352" y="6259719"/>
            <a:ext cx="6794358" cy="461665"/>
          </a:xfrm>
          <a:prstGeom prst="rect">
            <a:avLst/>
          </a:prstGeom>
        </p:spPr>
        <p:txBody>
          <a:bodyPr wrap="square">
            <a:spAutoFit/>
          </a:bodyPr>
          <a:lstStyle/>
          <a:p>
            <a:pPr algn="ctr"/>
            <a:r>
              <a:rPr lang="en-US" sz="2400" i="1" dirty="0" smtClean="0">
                <a:solidFill>
                  <a:schemeClr val="bg1"/>
                </a:solidFill>
                <a:latin typeface="GeoSlab703 MdCn BT" panose="02060506020205050403" pitchFamily="18" charset="0"/>
              </a:rPr>
              <a:t>BCL’S ROLE IN BUILDING AN INCLUSIVE COMMUNITY</a:t>
            </a:r>
          </a:p>
        </p:txBody>
      </p:sp>
    </p:spTree>
    <p:extLst>
      <p:ext uri="{BB962C8B-B14F-4D97-AF65-F5344CB8AC3E}">
        <p14:creationId xmlns:p14="http://schemas.microsoft.com/office/powerpoint/2010/main" xmlns="" val="2467876846"/>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65FDAE-B00B-4717-A872-D4005D8CAED5}" type="datetime1">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3E5066-12E4-4B9E-AEB3-A1738C1E101F}"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r="50588" b="50588"/>
          <a:stretch/>
        </p:blipFill>
        <p:spPr bwMode="auto">
          <a:xfrm>
            <a:off x="9624285" y="6264186"/>
            <a:ext cx="549798"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b="50850"/>
          <a:stretch/>
        </p:blipFill>
        <p:spPr bwMode="auto">
          <a:xfrm>
            <a:off x="10248391" y="6264186"/>
            <a:ext cx="555354"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49909" r="50261" b="-244"/>
          <a:stretch/>
        </p:blipFill>
        <p:spPr bwMode="auto">
          <a:xfrm>
            <a:off x="10878053" y="6264186"/>
            <a:ext cx="543291"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t="49610" b="651"/>
          <a:stretch/>
        </p:blipFill>
        <p:spPr bwMode="auto">
          <a:xfrm>
            <a:off x="11495652" y="6264186"/>
            <a:ext cx="548777" cy="54979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userDrawn="1"/>
        </p:nvSpPr>
        <p:spPr>
          <a:xfrm>
            <a:off x="443131" y="6337972"/>
            <a:ext cx="9106846" cy="461665"/>
          </a:xfrm>
          <a:prstGeom prst="rect">
            <a:avLst/>
          </a:prstGeom>
        </p:spPr>
        <p:txBody>
          <a:bodyPr wrap="square">
            <a:spAutoFit/>
          </a:bodyPr>
          <a:lstStyle/>
          <a:p>
            <a:r>
              <a:rPr lang="en-US" sz="2400" i="1" dirty="0" smtClean="0">
                <a:solidFill>
                  <a:schemeClr val="bg1"/>
                </a:solidFill>
                <a:latin typeface="GeoSlab703 MdCn BT" panose="02060506020205050403" pitchFamily="18" charset="0"/>
              </a:rPr>
              <a:t>BCL’S ROLE IN BUILDING AN INCLUSIVE COMMUNITY</a:t>
            </a:r>
            <a:endParaRPr lang="en-US" sz="2400" i="1" dirty="0">
              <a:solidFill>
                <a:schemeClr val="bg1"/>
              </a:solidFill>
              <a:latin typeface="GeoSlab703 MdCn BT" panose="02060506020205050403" pitchFamily="18" charset="0"/>
            </a:endParaRPr>
          </a:p>
        </p:txBody>
      </p:sp>
    </p:spTree>
    <p:extLst>
      <p:ext uri="{BB962C8B-B14F-4D97-AF65-F5344CB8AC3E}">
        <p14:creationId xmlns:p14="http://schemas.microsoft.com/office/powerpoint/2010/main" xmlns="" val="3677583340"/>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251" y="804889"/>
            <a:ext cx="11489628" cy="852547"/>
          </a:xfrm>
        </p:spPr>
        <p:txBody>
          <a:bodyPr/>
          <a:lstStyle>
            <a:lvl1pPr>
              <a:defRPr>
                <a:latin typeface="GeoSlab703 MdCn BT" panose="02060506020205050403"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26250" y="2010878"/>
            <a:ext cx="5502109" cy="4115602"/>
          </a:xfrm>
        </p:spPr>
        <p:txBody>
          <a:bodyPr>
            <a:normAutofit/>
          </a:bodyPr>
          <a:lstStyle>
            <a:lvl1pPr>
              <a:buClr>
                <a:srgbClr val="003984"/>
              </a:buClr>
              <a:defRPr sz="2400"/>
            </a:lvl1pPr>
            <a:lvl2pPr>
              <a:buClr>
                <a:srgbClr val="003984"/>
              </a:buClr>
              <a:defRPr sz="2000"/>
            </a:lvl2pPr>
            <a:lvl3pPr>
              <a:buClr>
                <a:srgbClr val="003984"/>
              </a:buClr>
              <a:defRPr sz="1800"/>
            </a:lvl3pPr>
            <a:lvl4pPr>
              <a:buClr>
                <a:srgbClr val="003984"/>
              </a:buClr>
              <a:defRPr sz="1600"/>
            </a:lvl4pPr>
            <a:lvl5pPr>
              <a:buClr>
                <a:srgbClr val="003984"/>
              </a:buCl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413770" y="2017342"/>
            <a:ext cx="5502109" cy="4107159"/>
          </a:xfrm>
        </p:spPr>
        <p:txBody>
          <a:bodyPr>
            <a:normAutofit/>
          </a:bodyPr>
          <a:lstStyle>
            <a:lvl1pPr>
              <a:buClr>
                <a:srgbClr val="003984"/>
              </a:buClr>
              <a:defRPr sz="2400"/>
            </a:lvl1pPr>
            <a:lvl2pPr>
              <a:buClr>
                <a:srgbClr val="003984"/>
              </a:buClr>
              <a:defRPr sz="2000"/>
            </a:lvl2pPr>
            <a:lvl3pPr>
              <a:buClr>
                <a:srgbClr val="003984"/>
              </a:buClr>
              <a:defRPr sz="1800"/>
            </a:lvl3pPr>
            <a:lvl4pPr>
              <a:buClr>
                <a:srgbClr val="003984"/>
              </a:buClr>
              <a:defRPr sz="1600"/>
            </a:lvl4pPr>
            <a:lvl5pPr>
              <a:buClr>
                <a:srgbClr val="003984"/>
              </a:buCl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CD0D69A-4C45-4547-9679-E6BE678E3DCD}" type="datetime1">
              <a:rPr lang="en-US" smtClean="0"/>
              <a:pPr/>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E5066-12E4-4B9E-AEB3-A1738C1E101F}" type="slidenum">
              <a:rPr lang="en-US" smtClean="0"/>
              <a:pPr/>
              <a:t>‹#›</a:t>
            </a:fld>
            <a:endParaRPr lang="en-US"/>
          </a:p>
        </p:txBody>
      </p:sp>
      <p:cxnSp>
        <p:nvCxnSpPr>
          <p:cNvPr id="35" name="Straight Connector 34"/>
          <p:cNvCxnSpPr/>
          <p:nvPr/>
        </p:nvCxnSpPr>
        <p:spPr>
          <a:xfrm>
            <a:off x="426250" y="1870907"/>
            <a:ext cx="9607522" cy="0"/>
          </a:xfrm>
          <a:prstGeom prst="line">
            <a:avLst/>
          </a:prstGeom>
          <a:ln w="31750">
            <a:solidFill>
              <a:srgbClr val="0070C0"/>
            </a:solidFill>
          </a:ln>
        </p:spPr>
        <p:style>
          <a:lnRef idx="3">
            <a:schemeClr val="accent1"/>
          </a:lnRef>
          <a:fillRef idx="0">
            <a:schemeClr val="accent1"/>
          </a:fillRef>
          <a:effectRef idx="2">
            <a:schemeClr val="accent1"/>
          </a:effectRef>
          <a:fontRef idx="minor">
            <a:schemeClr val="tx1"/>
          </a:fontRef>
        </p:style>
      </p:cxnSp>
      <p:pic>
        <p:nvPicPr>
          <p:cNvPr id="9"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r="50588" b="50588"/>
          <a:stretch/>
        </p:blipFill>
        <p:spPr bwMode="auto">
          <a:xfrm>
            <a:off x="9624285" y="6264186"/>
            <a:ext cx="549798"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b="50850"/>
          <a:stretch/>
        </p:blipFill>
        <p:spPr bwMode="auto">
          <a:xfrm>
            <a:off x="10248391" y="6264186"/>
            <a:ext cx="555354"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49909" r="50261" b="-244"/>
          <a:stretch/>
        </p:blipFill>
        <p:spPr bwMode="auto">
          <a:xfrm>
            <a:off x="10878053" y="6264186"/>
            <a:ext cx="543291"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Ð ÐµÐ·ÑÐ»ÑÐ°Ñ ÑÐ»Ð¸ÐºÐ° Ð·Ð° disabled"/>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50353" t="49610" b="651"/>
          <a:stretch/>
        </p:blipFill>
        <p:spPr bwMode="auto">
          <a:xfrm>
            <a:off x="11495652" y="6264186"/>
            <a:ext cx="548777" cy="54979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userDrawn="1"/>
        </p:nvSpPr>
        <p:spPr>
          <a:xfrm>
            <a:off x="443131" y="6337972"/>
            <a:ext cx="9106846" cy="461665"/>
          </a:xfrm>
          <a:prstGeom prst="rect">
            <a:avLst/>
          </a:prstGeom>
        </p:spPr>
        <p:txBody>
          <a:bodyPr wrap="square">
            <a:spAutoFit/>
          </a:bodyPr>
          <a:lstStyle/>
          <a:p>
            <a:pPr algn="ctr"/>
            <a:r>
              <a:rPr lang="en-US" sz="2400" i="1" dirty="0" smtClean="0">
                <a:solidFill>
                  <a:schemeClr val="bg1"/>
                </a:solidFill>
                <a:latin typeface="GeoSlab703 MdCn BT" panose="02060506020205050403" pitchFamily="18" charset="0"/>
              </a:rPr>
              <a:t>BCL’S ROLE IN BUILDING AN INCLUSIVE COMMUNITY</a:t>
            </a:r>
          </a:p>
        </p:txBody>
      </p:sp>
    </p:spTree>
    <p:extLst>
      <p:ext uri="{BB962C8B-B14F-4D97-AF65-F5344CB8AC3E}">
        <p14:creationId xmlns:p14="http://schemas.microsoft.com/office/powerpoint/2010/main" xmlns="" val="1550228564"/>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81A0BA-9B85-4DD7-B674-603ACDE88BF2}" type="datetime1">
              <a:rPr lang="en-US" smtClean="0"/>
              <a:pPr/>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3E5066-12E4-4B9E-AEB3-A1738C1E101F}"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464290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17945C-5ABC-414E-A1C4-0624452467AA}" type="datetime1">
              <a:rPr lang="en-US" smtClean="0"/>
              <a:pPr/>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3E5066-12E4-4B9E-AEB3-A1738C1E101F}"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325724499"/>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AAFCC-B018-4590-A041-A5C178E4F247}" type="datetime1">
              <a:rPr lang="en-US" smtClean="0"/>
              <a:pPr/>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3E5066-12E4-4B9E-AEB3-A1738C1E101F}" type="slidenum">
              <a:rPr lang="en-US" smtClean="0"/>
              <a:pPr/>
              <a:t>‹#›</a:t>
            </a:fld>
            <a:endParaRPr lang="en-US"/>
          </a:p>
        </p:txBody>
      </p:sp>
    </p:spTree>
    <p:extLst>
      <p:ext uri="{BB962C8B-B14F-4D97-AF65-F5344CB8AC3E}">
        <p14:creationId xmlns:p14="http://schemas.microsoft.com/office/powerpoint/2010/main" xmlns="" val="1643102928"/>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3E1282-2991-4473-BAF3-B93440F3CD4E}" type="datetime1">
              <a:rPr lang="en-US" smtClean="0"/>
              <a:pPr/>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3E5066-12E4-4B9E-AEB3-A1738C1E101F}"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937674587"/>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6DF6862-D1C5-4971-95A6-35B2F36292D3}" type="datetime1">
              <a:rPr lang="en-US" smtClean="0"/>
              <a:pPr/>
              <a:t>10/8/2019</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C83E5066-12E4-4B9E-AEB3-A1738C1E101F}"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65711152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print">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480060" y="804519"/>
            <a:ext cx="11163299"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0060" y="2015732"/>
            <a:ext cx="11163299" cy="41107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D8654ED-0219-4445-A990-308F0D08DDC8}" type="datetime1">
              <a:rPr lang="en-US" smtClean="0"/>
              <a:pPr/>
              <a:t>10/8/2019</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83E5066-12E4-4B9E-AEB3-A1738C1E101F}"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16219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hf sldNum="0" hdr="0" ft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Ð¡ÑÐ¾Ð´Ð½Ð° ÑÐ»Ð¸Ðº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7059" y="289034"/>
            <a:ext cx="13659059" cy="6868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Oval 3"/>
          <p:cNvSpPr/>
          <p:nvPr/>
        </p:nvSpPr>
        <p:spPr>
          <a:xfrm>
            <a:off x="7748438" y="-917575"/>
            <a:ext cx="5486400" cy="5486400"/>
          </a:xfrm>
          <a:prstGeom prst="ellipse">
            <a:avLst/>
          </a:prstGeom>
          <a:solidFill>
            <a:srgbClr val="0070C0"/>
          </a:solidFill>
          <a:ln w="127000" cmpd="dbl">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dirty="0" smtClean="0"/>
              <a:t>LIBRARY FOR ALL</a:t>
            </a:r>
            <a:r>
              <a:rPr lang="en-US" sz="3200" dirty="0" smtClean="0"/>
              <a:t>! </a:t>
            </a:r>
          </a:p>
          <a:p>
            <a:pPr algn="ctr"/>
            <a:endParaRPr lang="en-US" dirty="0" smtClean="0"/>
          </a:p>
          <a:p>
            <a:pPr algn="ctr"/>
            <a:r>
              <a:rPr lang="en-US" dirty="0" smtClean="0"/>
              <a:t>THE ROLE OF THE LIBRARY IN BUILDING  AN INCLUSIVE COMMUNITY-</a:t>
            </a:r>
          </a:p>
          <a:p>
            <a:pPr algn="ctr"/>
            <a:r>
              <a:rPr lang="en-US" dirty="0" smtClean="0"/>
              <a:t>PROGRAMS AND SERVICES FOR PEOPLE WITH DISABILITIES</a:t>
            </a:r>
          </a:p>
          <a:p>
            <a:pPr algn="ctr"/>
            <a:r>
              <a:rPr lang="en-US" dirty="0" smtClean="0"/>
              <a:t>Belgrade City Library and Serbia examples</a:t>
            </a:r>
            <a:endParaRPr lang="en-US" dirty="0"/>
          </a:p>
        </p:txBody>
      </p:sp>
      <p:sp>
        <p:nvSpPr>
          <p:cNvPr id="16" name="TextBox 15"/>
          <p:cNvSpPr txBox="1"/>
          <p:nvPr/>
        </p:nvSpPr>
        <p:spPr>
          <a:xfrm>
            <a:off x="8238744" y="452176"/>
            <a:ext cx="3856147"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latin typeface="GeoSlab703 MdCn BT" panose="02060506020205050403" pitchFamily="18" charset="0"/>
              </a:rPr>
              <a:t> </a:t>
            </a:r>
            <a:endParaRPr lang="en-US" sz="3600" b="1" dirty="0">
              <a:solidFill>
                <a:schemeClr val="bg1"/>
              </a:solidFill>
              <a:effectLst>
                <a:outerShdw blurRad="38100" dist="38100" dir="2700000" algn="tl">
                  <a:srgbClr val="000000">
                    <a:alpha val="43137"/>
                  </a:srgbClr>
                </a:outerShdw>
              </a:effectLst>
              <a:latin typeface="GeoSlab703 MdCn BT" panose="02060506020205050403" pitchFamily="18" charset="0"/>
            </a:endParaRPr>
          </a:p>
        </p:txBody>
      </p:sp>
      <p:sp>
        <p:nvSpPr>
          <p:cNvPr id="19" name="Rectangle 115"/>
          <p:cNvSpPr txBox="1">
            <a:spLocks noChangeArrowheads="1"/>
          </p:cNvSpPr>
          <p:nvPr/>
        </p:nvSpPr>
        <p:spPr>
          <a:xfrm>
            <a:off x="4285629" y="6208899"/>
            <a:ext cx="4813361" cy="649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altLang="en-US" sz="3600" dirty="0">
              <a:solidFill>
                <a:schemeClr val="bg1"/>
              </a:solidFill>
            </a:endParaRPr>
          </a:p>
        </p:txBody>
      </p:sp>
      <p:pic>
        <p:nvPicPr>
          <p:cNvPr id="20" name="Picture 2" descr="Ð ÐµÐ·ÑÐ»ÑÐ°Ñ ÑÐ»Ð¸ÐºÐ° Ð·Ð° disabled"/>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0588" b="50588"/>
          <a:stretch/>
        </p:blipFill>
        <p:spPr bwMode="auto">
          <a:xfrm>
            <a:off x="9624285" y="6264186"/>
            <a:ext cx="549798"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Ð ÐµÐ·ÑÐ»ÑÐ°Ñ ÑÐ»Ð¸ÐºÐ° Ð·Ð° disabled"/>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353" b="50850"/>
          <a:stretch/>
        </p:blipFill>
        <p:spPr bwMode="auto">
          <a:xfrm>
            <a:off x="10271541" y="6264186"/>
            <a:ext cx="555354"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Ð ÐµÐ·ÑÐ»ÑÐ°Ñ ÑÐ»Ð¸ÐºÐ° Ð·Ð° disabled"/>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9909" r="50261" b="-244"/>
          <a:stretch/>
        </p:blipFill>
        <p:spPr bwMode="auto">
          <a:xfrm>
            <a:off x="10878053" y="6264186"/>
            <a:ext cx="543291" cy="54979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Ð ÐµÐ·ÑÐ»ÑÐ°Ñ ÑÐ»Ð¸ÐºÐ° Ð·Ð° disabled"/>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353" t="49610" b="651"/>
          <a:stretch/>
        </p:blipFill>
        <p:spPr bwMode="auto">
          <a:xfrm>
            <a:off x="11495652" y="6264186"/>
            <a:ext cx="548777" cy="54979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Oval 13"/>
          <p:cNvSpPr/>
          <p:nvPr/>
        </p:nvSpPr>
        <p:spPr>
          <a:xfrm>
            <a:off x="0" y="3416901"/>
            <a:ext cx="4250454" cy="295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smtClean="0"/>
              <a:t>Jasmina</a:t>
            </a:r>
            <a:r>
              <a:rPr lang="en-GB" sz="4000" dirty="0" smtClean="0"/>
              <a:t> </a:t>
            </a:r>
            <a:r>
              <a:rPr lang="en-GB" sz="4000" dirty="0" err="1" smtClean="0"/>
              <a:t>Ninkov</a:t>
            </a:r>
            <a:r>
              <a:rPr lang="en-GB" sz="4000" dirty="0" smtClean="0"/>
              <a:t> Belgrade City Library</a:t>
            </a:r>
          </a:p>
        </p:txBody>
      </p:sp>
    </p:spTree>
    <p:extLst>
      <p:ext uri="{BB962C8B-B14F-4D97-AF65-F5344CB8AC3E}">
        <p14:creationId xmlns:p14="http://schemas.microsoft.com/office/powerpoint/2010/main" xmlns="" val="908279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9967" y="147639"/>
            <a:ext cx="8178800" cy="12842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x-none" dirty="0" smtClean="0">
                <a:solidFill>
                  <a:schemeClr val="bg2"/>
                </a:solidFill>
                <a:effectLst>
                  <a:outerShdw blurRad="38100" dist="38100" dir="2700000" algn="tl">
                    <a:srgbClr val="000000">
                      <a:alpha val="43137"/>
                    </a:srgbClr>
                  </a:outerShdw>
                </a:effectLst>
              </a:rPr>
              <a:t>Belgrade City Library</a:t>
            </a:r>
            <a:endParaRPr lang="en-US" dirty="0">
              <a:solidFill>
                <a:schemeClr val="bg2"/>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960967" y="1936750"/>
            <a:ext cx="10270067" cy="4202113"/>
          </a:xfrm>
        </p:spPr>
        <p:txBody>
          <a:bodyPr/>
          <a:lstStyle/>
          <a:p>
            <a:pPr>
              <a:buClrTx/>
              <a:buFont typeface="Wingdings" pitchFamily="2" charset="2"/>
              <a:buChar char="§"/>
            </a:pPr>
            <a:r>
              <a:rPr lang="x-none" dirty="0" smtClean="0"/>
              <a:t>Network of 14 municipal libraries</a:t>
            </a:r>
          </a:p>
          <a:p>
            <a:pPr>
              <a:buClrTx/>
              <a:buFont typeface="Wingdings" pitchFamily="2" charset="2"/>
              <a:buChar char="§"/>
            </a:pPr>
            <a:r>
              <a:rPr lang="x-none" dirty="0" smtClean="0"/>
              <a:t>12 departments</a:t>
            </a:r>
          </a:p>
          <a:p>
            <a:pPr>
              <a:buClrTx/>
              <a:buFont typeface="Wingdings" pitchFamily="2" charset="2"/>
              <a:buChar char="§"/>
            </a:pPr>
            <a:r>
              <a:rPr lang="x-none" dirty="0" smtClean="0"/>
              <a:t>275 employees</a:t>
            </a:r>
          </a:p>
          <a:p>
            <a:pPr>
              <a:buClrTx/>
              <a:buFont typeface="Wingdings" pitchFamily="2" charset="2"/>
              <a:buChar char="§"/>
            </a:pPr>
            <a:r>
              <a:rPr lang="en-US" dirty="0" smtClean="0"/>
              <a:t>O</a:t>
            </a:r>
            <a:r>
              <a:rPr lang="x-none" dirty="0" smtClean="0"/>
              <a:t>ver 70 locations throughout </a:t>
            </a:r>
            <a:r>
              <a:rPr lang="x-none" smtClean="0"/>
              <a:t>the City</a:t>
            </a:r>
            <a:endParaRPr lang="sr-Latn-CS" dirty="0" smtClean="0"/>
          </a:p>
          <a:p>
            <a:pPr>
              <a:buClrTx/>
              <a:buFont typeface="Wingdings" pitchFamily="2" charset="2"/>
              <a:buChar char="§"/>
            </a:pPr>
            <a:r>
              <a:rPr lang="sr-Latn-CS" dirty="0" smtClean="0"/>
              <a:t>About 2 milion books and other materials</a:t>
            </a:r>
          </a:p>
          <a:p>
            <a:pPr>
              <a:buClrTx/>
              <a:buFont typeface="Wingdings" pitchFamily="2" charset="2"/>
              <a:buChar char="§"/>
            </a:pPr>
            <a:r>
              <a:rPr lang="sr-Latn-CS" dirty="0" smtClean="0"/>
              <a:t>Founded in 1931.</a:t>
            </a:r>
            <a:endParaRPr lang="en-US" dirty="0" smtClean="0"/>
          </a:p>
          <a:p>
            <a:endParaRPr lang="en-US" dirty="0" smtClean="0"/>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2" cstate="print"/>
          <a:srcRect l="4999" t="5933" r="2287" b="2118"/>
          <a:stretch>
            <a:fillRect/>
          </a:stretch>
        </p:blipFill>
        <p:spPr bwMode="auto">
          <a:xfrm rot="290625">
            <a:off x="1976844" y="1778631"/>
            <a:ext cx="7220511" cy="3805404"/>
          </a:xfrm>
          <a:prstGeom prst="rect">
            <a:avLst/>
          </a:prstGeom>
          <a:solidFill>
            <a:srgbClr val="FFFFFF">
              <a:shade val="85000"/>
            </a:srgbClr>
          </a:solidFill>
          <a:ln w="190500" cap="rnd">
            <a:noFill/>
          </a:ln>
          <a:effectLst>
            <a:outerShdw blurRad="76200" dir="13500000" sy="23000" kx="1200000" algn="br"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1506" name="Text Box 3"/>
          <p:cNvSpPr txBox="1">
            <a:spLocks noChangeArrowheads="1"/>
          </p:cNvSpPr>
          <p:nvPr/>
        </p:nvSpPr>
        <p:spPr bwMode="auto">
          <a:xfrm>
            <a:off x="2159000" y="476252"/>
            <a:ext cx="3649133" cy="1764585"/>
          </a:xfrm>
          <a:prstGeom prst="rect">
            <a:avLst/>
          </a:prstGeom>
          <a:noFill/>
          <a:ln w="9525">
            <a:noFill/>
            <a:miter lim="800000"/>
            <a:headEnd/>
            <a:tailEnd/>
          </a:ln>
        </p:spPr>
        <p:txBody>
          <a:bodyPr lIns="121917" tIns="60958" rIns="121917" bIns="60958">
            <a:spAutoFit/>
          </a:bodyPr>
          <a:lstStyle/>
          <a:p>
            <a:pPr algn="ctr">
              <a:spcBef>
                <a:spcPct val="50000"/>
              </a:spcBef>
            </a:pPr>
            <a:r>
              <a:rPr lang="sr-Latn-CS" sz="5300" b="1" dirty="0">
                <a:solidFill>
                  <a:schemeClr val="tx2"/>
                </a:solidFill>
                <a:latin typeface="Georgia" pitchFamily="18" charset="0"/>
              </a:rPr>
              <a:t>BCL Network</a:t>
            </a:r>
            <a:endParaRPr lang="en-US" sz="5300" b="1" dirty="0">
              <a:solidFill>
                <a:schemeClr val="tx2"/>
              </a:solidFill>
              <a:latin typeface="Georgia" pitchFamily="18" charset="0"/>
            </a:endParaRPr>
          </a:p>
        </p:txBody>
      </p:sp>
      <p:sp>
        <p:nvSpPr>
          <p:cNvPr id="4" name="Date Placeholder 3"/>
          <p:cNvSpPr>
            <a:spLocks noGrp="1"/>
          </p:cNvSpPr>
          <p:nvPr>
            <p:ph type="dt" sz="half" idx="10"/>
          </p:nvPr>
        </p:nvSpPr>
        <p:spPr/>
        <p:txBody>
          <a:bodyPr/>
          <a:lstStyle/>
          <a:p>
            <a:fld id="{83BB0B84-205A-454B-9B1F-A85E3C479297}" type="datetime1">
              <a:rPr lang="en-US" smtClean="0"/>
              <a:pPr/>
              <a:t>10/8/2019</a:t>
            </a:fld>
            <a:endParaRPr lang="en-US"/>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sr-Latn-CS" smtClean="0"/>
          </a:p>
        </p:txBody>
      </p:sp>
      <p:sp>
        <p:nvSpPr>
          <p:cNvPr id="24578" name="Content Placeholder 2"/>
          <p:cNvSpPr>
            <a:spLocks noGrp="1"/>
          </p:cNvSpPr>
          <p:nvPr>
            <p:ph idx="1"/>
          </p:nvPr>
        </p:nvSpPr>
        <p:spPr/>
        <p:txBody>
          <a:bodyPr/>
          <a:lstStyle/>
          <a:p>
            <a:endParaRPr lang="sr-Latn-CS" smtClean="0"/>
          </a:p>
        </p:txBody>
      </p:sp>
      <p:pic>
        <p:nvPicPr>
          <p:cNvPr id="24579" name="Picture 2" descr="C:\Documents and Settings\User\My Documents\2.JPG"/>
          <p:cNvPicPr>
            <a:picLocks noChangeAspect="1" noChangeArrowheads="1"/>
          </p:cNvPicPr>
          <p:nvPr/>
        </p:nvPicPr>
        <p:blipFill>
          <a:blip r:embed="rId2" cstate="print"/>
          <a:srcRect/>
          <a:stretch>
            <a:fillRect/>
          </a:stretch>
        </p:blipFill>
        <p:spPr bwMode="auto">
          <a:xfrm>
            <a:off x="-2317751" y="-776288"/>
            <a:ext cx="16827501" cy="841057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sr-Latn-CS" sz="4300" dirty="0" smtClean="0"/>
              <a:t>Cultural programs</a:t>
            </a:r>
          </a:p>
        </p:txBody>
      </p:sp>
      <p:sp>
        <p:nvSpPr>
          <p:cNvPr id="27650" name="Content Placeholder 2"/>
          <p:cNvSpPr>
            <a:spLocks noGrp="1"/>
          </p:cNvSpPr>
          <p:nvPr>
            <p:ph idx="1"/>
          </p:nvPr>
        </p:nvSpPr>
        <p:spPr/>
        <p:txBody>
          <a:bodyPr/>
          <a:lstStyle/>
          <a:p>
            <a:endParaRPr lang="sr-Latn-CS" smtClean="0"/>
          </a:p>
          <a:p>
            <a:r>
              <a:rPr lang="sr-Latn-CS" smtClean="0"/>
              <a:t>3500 cultural programs </a:t>
            </a:r>
          </a:p>
          <a:p>
            <a:r>
              <a:rPr lang="sr-Latn-CS" smtClean="0"/>
              <a:t>Gallery</a:t>
            </a:r>
          </a:p>
          <a:p>
            <a:r>
              <a:rPr lang="sr-Latn-CS" smtClean="0"/>
              <a:t>American corner</a:t>
            </a:r>
          </a:p>
          <a:p>
            <a:r>
              <a:rPr lang="sr-Latn-CS" smtClean="0"/>
              <a:t>Program with children</a:t>
            </a:r>
          </a:p>
          <a:p>
            <a:r>
              <a:rPr lang="sr-Latn-CS" smtClean="0"/>
              <a:t>projects</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4386" y="555626"/>
            <a:ext cx="10373783" cy="415925"/>
          </a:xfrm>
        </p:spPr>
        <p:txBody>
          <a:bodyPr rtlCol="0">
            <a:normAutofit fontScale="90000"/>
          </a:bodyPr>
          <a:lstStyle/>
          <a:p>
            <a:pPr>
              <a:defRPr/>
            </a:pPr>
            <a:r>
              <a:rPr lang="en-US" dirty="0" smtClean="0"/>
              <a:t>IT inclusion</a:t>
            </a:r>
            <a:endParaRPr lang="sr-Latn-CS" dirty="0"/>
          </a:p>
        </p:txBody>
      </p:sp>
      <p:sp>
        <p:nvSpPr>
          <p:cNvPr id="2" name="Content Placeholder 1"/>
          <p:cNvSpPr>
            <a:spLocks noGrp="1"/>
          </p:cNvSpPr>
          <p:nvPr>
            <p:ph idx="1"/>
          </p:nvPr>
        </p:nvSpPr>
        <p:spPr>
          <a:xfrm>
            <a:off x="527053" y="1773239"/>
            <a:ext cx="11084983" cy="4392612"/>
          </a:xfrm>
        </p:spPr>
        <p:txBody>
          <a:bodyPr rtlCol="0">
            <a:normAutofit fontScale="70000" lnSpcReduction="20000"/>
          </a:bodyPr>
          <a:lstStyle/>
          <a:p>
            <a:pPr>
              <a:defRPr/>
            </a:pPr>
            <a:r>
              <a:rPr lang="en-US" sz="3200" dirty="0" smtClean="0"/>
              <a:t>The project was based on research of our marketing department</a:t>
            </a:r>
            <a:endParaRPr lang="sr-Latn-CS" sz="3200" dirty="0" smtClean="0"/>
          </a:p>
          <a:p>
            <a:pPr>
              <a:defRPr/>
            </a:pPr>
            <a:r>
              <a:rPr lang="en-US" sz="3200" dirty="0" smtClean="0"/>
              <a:t>270000 people older than 65 lived in Belgrade</a:t>
            </a:r>
          </a:p>
          <a:p>
            <a:pPr>
              <a:defRPr/>
            </a:pPr>
            <a:r>
              <a:rPr lang="en-US" sz="3200" dirty="0" smtClean="0"/>
              <a:t>Only 10% is member of the library</a:t>
            </a:r>
          </a:p>
          <a:p>
            <a:pPr>
              <a:defRPr/>
            </a:pPr>
            <a:r>
              <a:rPr lang="en-US" sz="3200" dirty="0" smtClean="0"/>
              <a:t>Waiting list for the course is always full </a:t>
            </a:r>
          </a:p>
          <a:p>
            <a:pPr>
              <a:defRPr/>
            </a:pPr>
            <a:r>
              <a:rPr lang="en-US" sz="3200" dirty="0" smtClean="0"/>
              <a:t>Trainers are librarians</a:t>
            </a:r>
          </a:p>
          <a:p>
            <a:pPr>
              <a:defRPr/>
            </a:pPr>
            <a:r>
              <a:rPr lang="en-US" sz="3200" dirty="0" smtClean="0"/>
              <a:t>We produce the b</a:t>
            </a:r>
            <a:r>
              <a:rPr lang="sr-Latn-CS" sz="3200" dirty="0" smtClean="0"/>
              <a:t>ook</a:t>
            </a:r>
            <a:endParaRPr lang="en-US" sz="3200" dirty="0" smtClean="0"/>
          </a:p>
          <a:p>
            <a:pPr>
              <a:defRPr/>
            </a:pPr>
            <a:r>
              <a:rPr lang="en-US" sz="3200" dirty="0" smtClean="0"/>
              <a:t>Our older members now come more often and use online resources for information and correspondence with their friends and family worldwide. BCL will build on its success in reaching underserved patrons and will continue the project in future years...</a:t>
            </a:r>
          </a:p>
          <a:p>
            <a:pPr>
              <a:defRPr/>
            </a:pPr>
            <a:endParaRPr lang="en-US" dirty="0" smtClean="0"/>
          </a:p>
          <a:p>
            <a:pPr>
              <a:buNone/>
              <a:defRPr/>
            </a:pPr>
            <a:endParaRPr lang="en-US" dirty="0" smtClean="0"/>
          </a:p>
          <a:p>
            <a:pPr>
              <a:buNone/>
              <a:defRPr/>
            </a:pPr>
            <a:endParaRPr lang="sr-Latn-CS"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3451" y="555626"/>
            <a:ext cx="10644716" cy="277813"/>
          </a:xfrm>
        </p:spPr>
        <p:txBody>
          <a:bodyPr rtlCol="0">
            <a:normAutofit fontScale="90000"/>
          </a:bodyPr>
          <a:lstStyle/>
          <a:p>
            <a:pPr>
              <a:defRPr/>
            </a:pPr>
            <a:r>
              <a:rPr lang="sr-Latn-CS" dirty="0" smtClean="0"/>
              <a:t>IT inclusion project 65 plus</a:t>
            </a:r>
            <a:endParaRPr lang="sr-Latn-CS" dirty="0"/>
          </a:p>
        </p:txBody>
      </p:sp>
      <p:sp>
        <p:nvSpPr>
          <p:cNvPr id="37889" name="Content Placeholder 1"/>
          <p:cNvSpPr>
            <a:spLocks noGrp="1"/>
          </p:cNvSpPr>
          <p:nvPr>
            <p:ph idx="1"/>
          </p:nvPr>
        </p:nvSpPr>
        <p:spPr>
          <a:xfrm>
            <a:off x="719667" y="1844675"/>
            <a:ext cx="10862733" cy="4281488"/>
          </a:xfrm>
        </p:spPr>
        <p:txBody>
          <a:bodyPr/>
          <a:lstStyle/>
          <a:p>
            <a:pPr>
              <a:buFont typeface="Arial" charset="0"/>
              <a:buNone/>
            </a:pPr>
            <a:r>
              <a:rPr lang="sr-Latn-CS" sz="1900" dirty="0" smtClean="0">
                <a:latin typeface="Calibri" pitchFamily="34" charset="0"/>
              </a:rPr>
              <a:t>         </a:t>
            </a:r>
            <a:r>
              <a:rPr lang="en-US" sz="1900" dirty="0" smtClean="0">
                <a:latin typeface="Calibri" pitchFamily="34" charset="0"/>
              </a:rPr>
              <a:t>In  2010, Belgrade City Library (BCL, Serbia) introduced the project "65+" to reach a notable group of pat</a:t>
            </a:r>
            <a:r>
              <a:rPr lang="sr-Latn-CS" sz="1900" dirty="0" smtClean="0">
                <a:latin typeface="Calibri" pitchFamily="34" charset="0"/>
              </a:rPr>
              <a:t>rons </a:t>
            </a:r>
            <a:r>
              <a:rPr lang="en-US" sz="1900" dirty="0" smtClean="0">
                <a:latin typeface="Calibri" pitchFamily="34" charset="0"/>
              </a:rPr>
              <a:t>who were not receiving services. The project was intended  for citizens over 65 and included a new category of free permanent membership, followed by free computer literacy courses and a book "IT for </a:t>
            </a:r>
            <a:r>
              <a:rPr lang="en-US" sz="1900" dirty="0" err="1" smtClean="0">
                <a:latin typeface="Calibri" pitchFamily="34" charset="0"/>
              </a:rPr>
              <a:t>beginers</a:t>
            </a:r>
            <a:r>
              <a:rPr lang="en-US" sz="1900" dirty="0" smtClean="0">
                <a:latin typeface="Calibri" pitchFamily="34" charset="0"/>
              </a:rPr>
              <a:t>: practicum for 65+" for each trainee</a:t>
            </a:r>
            <a:endParaRPr lang="sr-Latn-CS" sz="1900" dirty="0" smtClean="0">
              <a:latin typeface="Calibri" pitchFamily="34" charset="0"/>
            </a:endParaRPr>
          </a:p>
        </p:txBody>
      </p:sp>
      <p:sp>
        <p:nvSpPr>
          <p:cNvPr id="4" name="Date Placeholder 3"/>
          <p:cNvSpPr>
            <a:spLocks noGrp="1"/>
          </p:cNvSpPr>
          <p:nvPr>
            <p:ph type="dt" sz="quarter" idx="4294967295"/>
          </p:nvPr>
        </p:nvSpPr>
        <p:spPr>
          <a:xfrm>
            <a:off x="0" y="6356350"/>
            <a:ext cx="2844800" cy="365125"/>
          </a:xfrm>
          <a:prstGeom prst="rect">
            <a:avLst/>
          </a:prstGeom>
        </p:spPr>
        <p:txBody>
          <a:bodyPr lIns="121917" tIns="60958" rIns="121917" bIns="60958"/>
          <a:lstStyle/>
          <a:p>
            <a:pPr>
              <a:defRPr/>
            </a:pPr>
            <a:fld id="{F9EA334E-0387-4618-BF80-C231C5DDB4E8}" type="datetime1">
              <a:rPr lang="en-US" smtClean="0"/>
              <a:pPr>
                <a:defRPr/>
              </a:pPr>
              <a:t>10/8/2019</a:t>
            </a:fld>
            <a:endParaRPr lang="en-US"/>
          </a:p>
        </p:txBody>
      </p:sp>
      <p:pic>
        <p:nvPicPr>
          <p:cNvPr id="37894" name="Picture 5"/>
          <p:cNvPicPr>
            <a:picLocks noChangeAspect="1" noChangeArrowheads="1"/>
          </p:cNvPicPr>
          <p:nvPr/>
        </p:nvPicPr>
        <p:blipFill>
          <a:blip r:embed="rId2" cstate="print">
            <a:lum bright="-6000"/>
          </a:blip>
          <a:srcRect/>
          <a:stretch>
            <a:fillRect/>
          </a:stretch>
        </p:blipFill>
        <p:spPr bwMode="auto">
          <a:xfrm rot="800004">
            <a:off x="6507308" y="3389661"/>
            <a:ext cx="4944533" cy="2479675"/>
          </a:xfrm>
          <a:prstGeom prst="rect">
            <a:avLst/>
          </a:prstGeom>
          <a:solidFill>
            <a:srgbClr val="FFFFFF"/>
          </a:solidFill>
          <a:ln w="9525">
            <a:noFill/>
            <a:miter lim="800000"/>
            <a:headEnd/>
            <a:tailEnd/>
          </a:ln>
        </p:spPr>
      </p:pic>
      <p:pic>
        <p:nvPicPr>
          <p:cNvPr id="37895" name="Picture 4" descr="za_sajt65+"/>
          <p:cNvPicPr>
            <a:picLocks noChangeAspect="1" noChangeArrowheads="1"/>
          </p:cNvPicPr>
          <p:nvPr/>
        </p:nvPicPr>
        <p:blipFill>
          <a:blip r:embed="rId3" cstate="print"/>
          <a:srcRect/>
          <a:stretch>
            <a:fillRect/>
          </a:stretch>
        </p:blipFill>
        <p:spPr bwMode="auto">
          <a:xfrm rot="1415310">
            <a:off x="1924255" y="3732062"/>
            <a:ext cx="3460749" cy="2425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itle 6"/>
          <p:cNvSpPr>
            <a:spLocks noGrp="1"/>
          </p:cNvSpPr>
          <p:nvPr>
            <p:ph type="title"/>
          </p:nvPr>
        </p:nvSpPr>
        <p:spPr/>
        <p:txBody>
          <a:bodyPr/>
          <a:lstStyle/>
          <a:p>
            <a:r>
              <a:rPr lang="sr-Latn-CS" smtClean="0"/>
              <a:t>LLP</a:t>
            </a:r>
          </a:p>
        </p:txBody>
      </p:sp>
      <p:pic>
        <p:nvPicPr>
          <p:cNvPr id="39937" name="Picture 3"/>
          <p:cNvPicPr>
            <a:picLocks noGrp="1" noChangeAspect="1" noChangeArrowheads="1"/>
          </p:cNvPicPr>
          <p:nvPr>
            <p:ph idx="1"/>
          </p:nvPr>
        </p:nvPicPr>
        <p:blipFill>
          <a:blip r:embed="rId2" cstate="print"/>
          <a:srcRect/>
          <a:stretch>
            <a:fillRect/>
          </a:stretch>
        </p:blipFill>
        <p:spPr>
          <a:xfrm rot="583600">
            <a:off x="3433234" y="1146175"/>
            <a:ext cx="6656917" cy="2724151"/>
          </a:xfrm>
        </p:spPr>
      </p:pic>
      <p:pic>
        <p:nvPicPr>
          <p:cNvPr id="39938" name="Picture 4"/>
          <p:cNvPicPr>
            <a:picLocks noChangeAspect="1" noChangeArrowheads="1"/>
          </p:cNvPicPr>
          <p:nvPr/>
        </p:nvPicPr>
        <p:blipFill>
          <a:blip r:embed="rId3" cstate="print"/>
          <a:srcRect/>
          <a:stretch>
            <a:fillRect/>
          </a:stretch>
        </p:blipFill>
        <p:spPr bwMode="auto">
          <a:xfrm rot="-1023302">
            <a:off x="770467" y="3286126"/>
            <a:ext cx="5190067" cy="3082925"/>
          </a:xfrm>
          <a:prstGeom prst="rect">
            <a:avLst/>
          </a:prstGeom>
          <a:noFill/>
          <a:ln w="12700" algn="ctr">
            <a:noFill/>
            <a:miter lim="800000"/>
            <a:headEnd/>
            <a:tailEnd/>
          </a:ln>
        </p:spPr>
      </p:pic>
      <p:pic>
        <p:nvPicPr>
          <p:cNvPr id="39939" name="Picture 5"/>
          <p:cNvPicPr>
            <a:picLocks noChangeAspect="1" noChangeArrowheads="1"/>
          </p:cNvPicPr>
          <p:nvPr/>
        </p:nvPicPr>
        <p:blipFill>
          <a:blip r:embed="rId4" cstate="print"/>
          <a:srcRect/>
          <a:stretch>
            <a:fillRect/>
          </a:stretch>
        </p:blipFill>
        <p:spPr bwMode="auto">
          <a:xfrm>
            <a:off x="960967" y="1717675"/>
            <a:ext cx="3234267" cy="1620839"/>
          </a:xfrm>
          <a:prstGeom prst="rect">
            <a:avLst/>
          </a:prstGeom>
          <a:noFill/>
          <a:ln w="12700" algn="ctr">
            <a:noFill/>
            <a:miter lim="800000"/>
            <a:headEnd/>
            <a:tailEnd/>
          </a:ln>
        </p:spPr>
      </p:pic>
      <p:pic>
        <p:nvPicPr>
          <p:cNvPr id="39940" name="Picture 7" descr="ucenje-rada-na-racunaru"/>
          <p:cNvPicPr>
            <a:picLocks noChangeAspect="1" noChangeArrowheads="1"/>
          </p:cNvPicPr>
          <p:nvPr/>
        </p:nvPicPr>
        <p:blipFill>
          <a:blip r:embed="rId5" cstate="print"/>
          <a:srcRect/>
          <a:stretch>
            <a:fillRect/>
          </a:stretch>
        </p:blipFill>
        <p:spPr bwMode="auto">
          <a:xfrm>
            <a:off x="5524502" y="3571876"/>
            <a:ext cx="5524500" cy="27527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Disabled people</a:t>
            </a:r>
            <a:endParaRPr lang="sr-Latn-CS" dirty="0"/>
          </a:p>
        </p:txBody>
      </p:sp>
      <p:sp>
        <p:nvSpPr>
          <p:cNvPr id="3" name="Content Placeholder 2"/>
          <p:cNvSpPr>
            <a:spLocks noGrp="1"/>
          </p:cNvSpPr>
          <p:nvPr>
            <p:ph idx="1"/>
          </p:nvPr>
        </p:nvSpPr>
        <p:spPr/>
        <p:txBody>
          <a:bodyPr>
            <a:normAutofit fontScale="92500"/>
          </a:bodyPr>
          <a:lstStyle/>
          <a:p>
            <a:r>
              <a:rPr lang="en-GB" dirty="0" err="1" smtClean="0"/>
              <a:t>Th</a:t>
            </a:r>
            <a:r>
              <a:rPr lang="sr-Latn-CS" dirty="0" smtClean="0"/>
              <a:t>e</a:t>
            </a:r>
            <a:r>
              <a:rPr lang="en-GB" dirty="0" smtClean="0"/>
              <a:t> issues regarding access to information held by or provided through public libraries</a:t>
            </a:r>
            <a:r>
              <a:rPr lang="sr-Latn-CS" dirty="0" smtClean="0"/>
              <a:t> </a:t>
            </a:r>
            <a:r>
              <a:rPr lang="en-GB" dirty="0" smtClean="0"/>
              <a:t> for disabled people who have difficulty using facilities provided for the general public, This includes people who are temporarily disabled, e.g. through accidents, as well as those with age-related disabilities. </a:t>
            </a:r>
            <a:endParaRPr lang="sr-Latn-CS" dirty="0" smtClean="0"/>
          </a:p>
          <a:p>
            <a:r>
              <a:rPr lang="en-GB" dirty="0" smtClean="0"/>
              <a:t>The term physical impairments refers to reduced mobility, reach, balance, stamina and/or height. Sensory impairments include reduced vision and/or hearing. The term ‘print-disabled’ also covers people with a visual, mental or physical impairment as well as dyslexic persons who encounter difficulties reading conventional print.</a:t>
            </a:r>
            <a:endParaRPr lang="sr-Latn-CS" dirty="0" smtClean="0"/>
          </a:p>
          <a:p>
            <a:endParaRPr lang="sr-Latn-CS" dirty="0" smtClean="0"/>
          </a:p>
          <a:p>
            <a:endParaRPr lang="sr-Latn-CS" dirty="0"/>
          </a:p>
        </p:txBody>
      </p:sp>
    </p:spTree>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IST</a:t>
            </a:r>
            <a:endParaRPr lang="sr-Latn-CS" dirty="0"/>
          </a:p>
        </p:txBody>
      </p:sp>
      <p:sp>
        <p:nvSpPr>
          <p:cNvPr id="3" name="Content Placeholder 2"/>
          <p:cNvSpPr>
            <a:spLocks noGrp="1"/>
          </p:cNvSpPr>
          <p:nvPr>
            <p:ph idx="1"/>
          </p:nvPr>
        </p:nvSpPr>
        <p:spPr/>
        <p:txBody>
          <a:bodyPr>
            <a:normAutofit fontScale="77500" lnSpcReduction="20000"/>
          </a:bodyPr>
          <a:lstStyle/>
          <a:p>
            <a:r>
              <a:rPr lang="en-GB" dirty="0" smtClean="0"/>
              <a:t>Disabled people are a major target in all dimensions of e-Inclusion. IST are especially promising for disabled people as they can assist them in using facilities</a:t>
            </a:r>
            <a:endParaRPr lang="sr-Latn-CS" dirty="0" smtClean="0"/>
          </a:p>
          <a:p>
            <a:r>
              <a:rPr lang="en-GB" dirty="0" smtClean="0"/>
              <a:t>Services provided by public libraries, their accessibility and suitability for disabled people, can be categorised in four main areas:  </a:t>
            </a:r>
            <a:endParaRPr lang="sr-Latn-CS" dirty="0" smtClean="0"/>
          </a:p>
          <a:p>
            <a:pPr lvl="0"/>
            <a:r>
              <a:rPr lang="en-GB" b="1" dirty="0" smtClean="0"/>
              <a:t>physical access </a:t>
            </a:r>
            <a:r>
              <a:rPr lang="en-GB" dirty="0" smtClean="0"/>
              <a:t>(to buildings, service counters, workstations, reading rooms, shelves etc); </a:t>
            </a:r>
            <a:endParaRPr lang="sr-Latn-CS" dirty="0" smtClean="0"/>
          </a:p>
          <a:p>
            <a:pPr lvl="0"/>
            <a:r>
              <a:rPr lang="en-GB" b="1" dirty="0" smtClean="0"/>
              <a:t>intellectual access </a:t>
            </a:r>
            <a:r>
              <a:rPr lang="en-GB" dirty="0" smtClean="0"/>
              <a:t>(to the content of information carriers, including the availability of alternative format materials, adapted workstations and special software);</a:t>
            </a:r>
            <a:endParaRPr lang="sr-Latn-CS" dirty="0" smtClean="0"/>
          </a:p>
          <a:p>
            <a:pPr lvl="0"/>
            <a:r>
              <a:rPr lang="en-GB" b="1" dirty="0" smtClean="0"/>
              <a:t>training for library staff </a:t>
            </a:r>
            <a:r>
              <a:rPr lang="en-GB" dirty="0" smtClean="0"/>
              <a:t>members in helping disabled people;</a:t>
            </a:r>
            <a:endParaRPr lang="sr-Latn-CS" dirty="0" smtClean="0"/>
          </a:p>
          <a:p>
            <a:pPr lvl="0"/>
            <a:r>
              <a:rPr lang="en-GB" b="1" dirty="0" smtClean="0"/>
              <a:t>virtual access </a:t>
            </a:r>
            <a:r>
              <a:rPr lang="en-GB" dirty="0" smtClean="0"/>
              <a:t>(to provide access to library services for those not able to visit the actual building. This can include visits to housebound people by volunteers as well as digital access).</a:t>
            </a:r>
            <a:endParaRPr lang="sr-Latn-CS" dirty="0" smtClean="0"/>
          </a:p>
          <a:p>
            <a:endParaRPr lang="sr-Latn-CS" dirty="0"/>
          </a:p>
        </p:txBody>
      </p:sp>
    </p:spTree>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r-Latn-CS"/>
          </a:p>
        </p:txBody>
      </p:sp>
      <p:sp>
        <p:nvSpPr>
          <p:cNvPr id="3" name="Content Placeholder 2"/>
          <p:cNvSpPr>
            <a:spLocks noGrp="1"/>
          </p:cNvSpPr>
          <p:nvPr>
            <p:ph idx="1"/>
          </p:nvPr>
        </p:nvSpPr>
        <p:spPr/>
        <p:txBody>
          <a:bodyPr/>
          <a:lstStyle/>
          <a:p>
            <a:r>
              <a:rPr lang="en-GB" dirty="0" smtClean="0"/>
              <a:t>Disabled people are potential customers and must be taken into account if public libraries are to remain competitive.  As the European population ages, increasing numbers of older people will develop visual or other impairments. Public libraries in Europe are running the risk of excluding 10% of Europeans as potential clients unless specific steps are taken. </a:t>
            </a:r>
            <a:endParaRPr lang="sr-Latn-CS" dirty="0" smtClean="0"/>
          </a:p>
          <a:p>
            <a:pPr>
              <a:buNone/>
            </a:pPr>
            <a:r>
              <a:rPr lang="en-GB" dirty="0" smtClean="0"/>
              <a:t> </a:t>
            </a:r>
            <a:endParaRPr lang="sr-Latn-CS" dirty="0" smtClean="0"/>
          </a:p>
          <a:p>
            <a:endParaRPr lang="sr-Latn-CS" dirty="0"/>
          </a:p>
        </p:txBody>
      </p:sp>
    </p:spTree>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hangingPunct="1">
              <a:defRPr/>
            </a:pPr>
            <a:r>
              <a:rPr lang="sr-Latn-CS" sz="4400" dirty="0" smtClean="0">
                <a:effectLst>
                  <a:outerShdw blurRad="38100" dist="38100" dir="2700000" algn="tl">
                    <a:srgbClr val="C0C0C0"/>
                  </a:outerShdw>
                </a:effectLst>
                <a:latin typeface="Arial" pitchFamily="34" charset="0"/>
                <a:cs typeface="Arial" pitchFamily="34" charset="0"/>
              </a:rPr>
              <a:t>Serbia</a:t>
            </a:r>
          </a:p>
        </p:txBody>
      </p:sp>
      <p:sp>
        <p:nvSpPr>
          <p:cNvPr id="4098" name="Content Placeholder 5"/>
          <p:cNvSpPr>
            <a:spLocks noGrp="1"/>
          </p:cNvSpPr>
          <p:nvPr>
            <p:ph idx="1"/>
          </p:nvPr>
        </p:nvSpPr>
        <p:spPr/>
        <p:txBody>
          <a:bodyPr/>
          <a:lstStyle/>
          <a:p>
            <a:pPr eaLnBrk="1" hangingPunct="1">
              <a:buFontTx/>
              <a:buNone/>
            </a:pPr>
            <a:endParaRPr lang="en-US" dirty="0" smtClean="0"/>
          </a:p>
          <a:p>
            <a:pPr eaLnBrk="1" hangingPunct="1">
              <a:buFontTx/>
              <a:buNone/>
            </a:pPr>
            <a:endParaRPr lang="sr-Latn-CS" smtClean="0"/>
          </a:p>
        </p:txBody>
      </p:sp>
      <p:sp>
        <p:nvSpPr>
          <p:cNvPr id="5" name="Slide Number Placeholder 4"/>
          <p:cNvSpPr>
            <a:spLocks noGrp="1"/>
          </p:cNvSpPr>
          <p:nvPr>
            <p:ph type="sldNum" sz="quarter" idx="12"/>
          </p:nvPr>
        </p:nvSpPr>
        <p:spPr/>
        <p:txBody>
          <a:bodyPr/>
          <a:lstStyle/>
          <a:p>
            <a:fld id="{C83E5066-12E4-4B9E-AEB3-A1738C1E101F}" type="slidenum">
              <a:rPr lang="en-US" smtClean="0"/>
              <a:pPr/>
              <a:t>2</a:t>
            </a:fld>
            <a:endParaRPr lang="en-US" dirty="0"/>
          </a:p>
        </p:txBody>
      </p:sp>
      <p:pic>
        <p:nvPicPr>
          <p:cNvPr id="4100" name="Picture 6" descr="Location_of_Serbia_in_Europe%2C_Kosovo_included"/>
          <p:cNvPicPr>
            <a:picLocks noChangeAspect="1" noChangeArrowheads="1"/>
          </p:cNvPicPr>
          <p:nvPr/>
        </p:nvPicPr>
        <p:blipFill>
          <a:blip r:embed="rId3" cstate="print"/>
          <a:srcRect/>
          <a:stretch>
            <a:fillRect/>
          </a:stretch>
        </p:blipFill>
        <p:spPr bwMode="auto">
          <a:xfrm>
            <a:off x="0" y="1371600"/>
            <a:ext cx="12192000" cy="5486400"/>
          </a:xfrm>
          <a:prstGeom prst="rect">
            <a:avLst/>
          </a:prstGeom>
          <a:noFill/>
          <a:ln w="9525">
            <a:noFill/>
            <a:miter lim="800000"/>
            <a:headEnd/>
            <a:tailEnd/>
          </a:ln>
        </p:spPr>
      </p:pic>
      <p:pic>
        <p:nvPicPr>
          <p:cNvPr id="6" name="Picture 6" descr="Location_of_Serbia_in_Europe%2C_Kosovo_included"/>
          <p:cNvPicPr>
            <a:picLocks noChangeAspect="1" noChangeArrowheads="1"/>
          </p:cNvPicPr>
          <p:nvPr/>
        </p:nvPicPr>
        <p:blipFill>
          <a:blip r:embed="rId3" cstate="print"/>
          <a:srcRect/>
          <a:stretch>
            <a:fillRect/>
          </a:stretch>
        </p:blipFill>
        <p:spPr bwMode="auto">
          <a:xfrm>
            <a:off x="-209341" y="1371600"/>
            <a:ext cx="12192000" cy="5486400"/>
          </a:xfrm>
          <a:prstGeom prst="rect">
            <a:avLst/>
          </a:prstGeom>
          <a:noFill/>
          <a:ln w="9525">
            <a:noFill/>
            <a:miter lim="800000"/>
            <a:headEnd/>
            <a:tailEnd/>
          </a:ln>
        </p:spPr>
      </p:pic>
      <p:sp>
        <p:nvSpPr>
          <p:cNvPr id="8" name="Oval 7"/>
          <p:cNvSpPr/>
          <p:nvPr/>
        </p:nvSpPr>
        <p:spPr>
          <a:xfrm>
            <a:off x="200967" y="3496825"/>
            <a:ext cx="2341266" cy="2863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53367" y="3649225"/>
            <a:ext cx="2341266" cy="2863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05767" y="3801625"/>
            <a:ext cx="2341266" cy="2863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6" descr="Location_of_Serbia_in_Europe%2C_Kosovo_included"/>
          <p:cNvPicPr>
            <a:picLocks noChangeAspect="1" noChangeArrowheads="1"/>
          </p:cNvPicPr>
          <p:nvPr/>
        </p:nvPicPr>
        <p:blipFill>
          <a:blip r:embed="rId3" cstate="print"/>
          <a:srcRect/>
          <a:stretch>
            <a:fillRect/>
          </a:stretch>
        </p:blipFill>
        <p:spPr bwMode="auto">
          <a:xfrm>
            <a:off x="-56941" y="1524000"/>
            <a:ext cx="12192000" cy="5486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Areas for improvemenT</a:t>
            </a:r>
            <a:endParaRPr lang="sr-Latn-CS" dirty="0"/>
          </a:p>
        </p:txBody>
      </p:sp>
      <p:sp>
        <p:nvSpPr>
          <p:cNvPr id="3" name="Content Placeholder 2"/>
          <p:cNvSpPr>
            <a:spLocks noGrp="1"/>
          </p:cNvSpPr>
          <p:nvPr>
            <p:ph idx="1"/>
          </p:nvPr>
        </p:nvSpPr>
        <p:spPr/>
        <p:txBody>
          <a:bodyPr>
            <a:normAutofit fontScale="77500" lnSpcReduction="20000"/>
          </a:bodyPr>
          <a:lstStyle/>
          <a:p>
            <a:pPr>
              <a:buNone/>
            </a:pPr>
            <a:endParaRPr lang="sr-Latn-CS" b="1" dirty="0" smtClean="0"/>
          </a:p>
          <a:p>
            <a:pPr lvl="0"/>
            <a:r>
              <a:rPr lang="en-GB" dirty="0" smtClean="0"/>
              <a:t>Firstly, physical access should be made possible for every member of every community, from those with a (temporarily) reduced ability to walk or orient themselves to those who require the use of a wheelchair.   </a:t>
            </a:r>
            <a:endParaRPr lang="sr-Latn-CS" dirty="0" smtClean="0"/>
          </a:p>
          <a:p>
            <a:pPr lvl="0"/>
            <a:r>
              <a:rPr lang="en-GB" dirty="0" smtClean="0"/>
              <a:t>Secondly, libraries must be able to guarantee intellectual access by supplying materials in alternative formats or by providing special technical equipment, in order to make print publications accessible for people with visual or reading impairments and learning difficulties.  </a:t>
            </a:r>
            <a:endParaRPr lang="sr-Latn-CS" dirty="0" smtClean="0"/>
          </a:p>
          <a:p>
            <a:pPr lvl="0"/>
            <a:r>
              <a:rPr lang="en-GB" dirty="0" smtClean="0"/>
              <a:t>Thirdly, a culture of disability awareness must be developed with library staff having an effective understanding of the needs of disabled people. Disability awareness training should be an integral part of the initial education of librarians and should also form an element of ongoing staff training.</a:t>
            </a:r>
            <a:endParaRPr lang="sr-Latn-CS" dirty="0" smtClean="0"/>
          </a:p>
          <a:p>
            <a:endParaRPr lang="sr-Latn-CS" dirty="0"/>
          </a:p>
        </p:txBody>
      </p:sp>
    </p:spTree>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474561"/>
            <a:ext cx="11087099" cy="601203"/>
          </a:xfrm>
        </p:spPr>
        <p:txBody>
          <a:bodyPr/>
          <a:lstStyle/>
          <a:p>
            <a:r>
              <a:rPr lang="x-none" b="1" dirty="0" smtClean="0">
                <a:effectLst>
                  <a:outerShdw blurRad="38100" dist="38100" dir="2700000" algn="tl">
                    <a:srgbClr val="000000">
                      <a:alpha val="43137"/>
                    </a:srgbClr>
                  </a:outerShdw>
                </a:effectLst>
              </a:rPr>
              <a:t>Why</a:t>
            </a:r>
            <a:r>
              <a:rPr lang="en-US"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17225" y="1592215"/>
            <a:ext cx="9749934" cy="677596"/>
          </a:xfrm>
        </p:spPr>
        <p:txBody>
          <a:bodyPr>
            <a:normAutofit/>
          </a:bodyPr>
          <a:lstStyle/>
          <a:p>
            <a:pPr marL="0" indent="0">
              <a:buNone/>
            </a:pPr>
            <a:r>
              <a:rPr lang="x-none" dirty="0" smtClean="0"/>
              <a:t> </a:t>
            </a:r>
            <a:r>
              <a:rPr lang="en-US" dirty="0" smtClean="0"/>
              <a:t>We are </a:t>
            </a:r>
            <a:r>
              <a:rPr lang="sr-Latn-CS" dirty="0" smtClean="0"/>
              <a:t>an</a:t>
            </a:r>
            <a:r>
              <a:rPr lang="en-US" dirty="0" smtClean="0"/>
              <a:t> imperfect world, same in diversity</a:t>
            </a:r>
            <a:endParaRPr lang="x-none" dirty="0" smtClean="0"/>
          </a:p>
        </p:txBody>
      </p:sp>
      <p:grpSp>
        <p:nvGrpSpPr>
          <p:cNvPr id="5" name="Group 4"/>
          <p:cNvGrpSpPr>
            <a:grpSpLocks noChangeAspect="1"/>
          </p:cNvGrpSpPr>
          <p:nvPr/>
        </p:nvGrpSpPr>
        <p:grpSpPr>
          <a:xfrm>
            <a:off x="741292" y="5220183"/>
            <a:ext cx="548640" cy="540610"/>
            <a:chOff x="297056" y="1154473"/>
            <a:chExt cx="1353900" cy="1334084"/>
          </a:xfrm>
        </p:grpSpPr>
        <p:sp>
          <p:nvSpPr>
            <p:cNvPr id="4" name="Oval 3"/>
            <p:cNvSpPr/>
            <p:nvPr/>
          </p:nvSpPr>
          <p:spPr>
            <a:xfrm>
              <a:off x="297056" y="1154473"/>
              <a:ext cx="1353900" cy="1334084"/>
            </a:xfrm>
            <a:prstGeom prst="ellipse">
              <a:avLst/>
            </a:prstGeom>
            <a:solidFill>
              <a:srgbClr val="ECECEC"/>
            </a:solidFill>
            <a:ln w="15875">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50" name="Picture 2" descr="Ð ÐµÐ·ÑÐ»ÑÐ°Ñ ÑÐ»Ð¸ÐºÐ° Ð·Ð° the library clipart pn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642435" y="1376698"/>
              <a:ext cx="662375" cy="82510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Content Placeholder 2"/>
          <p:cNvSpPr txBox="1">
            <a:spLocks/>
          </p:cNvSpPr>
          <p:nvPr/>
        </p:nvSpPr>
        <p:spPr>
          <a:xfrm>
            <a:off x="1817225" y="2879422"/>
            <a:ext cx="9749934" cy="6381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en-US" dirty="0" smtClean="0">
              <a:solidFill>
                <a:srgbClr val="0070C0"/>
              </a:solidFill>
            </a:endParaRPr>
          </a:p>
        </p:txBody>
      </p:sp>
      <p:sp>
        <p:nvSpPr>
          <p:cNvPr id="8" name="Content Placeholder 2"/>
          <p:cNvSpPr txBox="1">
            <a:spLocks/>
          </p:cNvSpPr>
          <p:nvPr/>
        </p:nvSpPr>
        <p:spPr>
          <a:xfrm>
            <a:off x="1817225" y="2105165"/>
            <a:ext cx="9749934" cy="7124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en-US" dirty="0">
              <a:solidFill>
                <a:srgbClr val="0070C0"/>
              </a:solidFill>
            </a:endParaRPr>
          </a:p>
        </p:txBody>
      </p:sp>
      <p:sp>
        <p:nvSpPr>
          <p:cNvPr id="15" name="Content Placeholder 2"/>
          <p:cNvSpPr txBox="1">
            <a:spLocks/>
          </p:cNvSpPr>
          <p:nvPr/>
        </p:nvSpPr>
        <p:spPr>
          <a:xfrm>
            <a:off x="1817225" y="2735775"/>
            <a:ext cx="9749934" cy="62895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dirty="0" smtClean="0"/>
              <a:t>They have the right to fully participate in the community</a:t>
            </a:r>
            <a:endParaRPr lang="en-US" dirty="0" smtClean="0"/>
          </a:p>
        </p:txBody>
      </p:sp>
      <p:sp>
        <p:nvSpPr>
          <p:cNvPr id="16" name="Content Placeholder 2"/>
          <p:cNvSpPr txBox="1">
            <a:spLocks/>
          </p:cNvSpPr>
          <p:nvPr/>
        </p:nvSpPr>
        <p:spPr>
          <a:xfrm>
            <a:off x="1837545" y="3719128"/>
            <a:ext cx="9749934" cy="118691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dirty="0" smtClean="0"/>
              <a:t>Right to socialization, acceptance, recognition, self-esteem, cognitive and aesthetic needs</a:t>
            </a:r>
            <a:endParaRPr lang="en-US" dirty="0" smtClean="0"/>
          </a:p>
        </p:txBody>
      </p:sp>
      <p:sp>
        <p:nvSpPr>
          <p:cNvPr id="17" name="Content Placeholder 2"/>
          <p:cNvSpPr txBox="1">
            <a:spLocks/>
          </p:cNvSpPr>
          <p:nvPr/>
        </p:nvSpPr>
        <p:spPr>
          <a:xfrm>
            <a:off x="1837544" y="5220183"/>
            <a:ext cx="10354455" cy="72422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dirty="0"/>
              <a:t>To accept the library as an ideal place for learning, playing, education</a:t>
            </a:r>
          </a:p>
        </p:txBody>
      </p:sp>
      <p:grpSp>
        <p:nvGrpSpPr>
          <p:cNvPr id="18" name="Group 17"/>
          <p:cNvGrpSpPr/>
          <p:nvPr/>
        </p:nvGrpSpPr>
        <p:grpSpPr>
          <a:xfrm>
            <a:off x="755359" y="1642249"/>
            <a:ext cx="548640" cy="548640"/>
            <a:chOff x="623589" y="1327876"/>
            <a:chExt cx="548640" cy="548640"/>
          </a:xfrm>
        </p:grpSpPr>
        <p:sp>
          <p:nvSpPr>
            <p:cNvPr id="14" name="Flowchart: Connector 13"/>
            <p:cNvSpPr/>
            <p:nvPr/>
          </p:nvSpPr>
          <p:spPr>
            <a:xfrm>
              <a:off x="623589" y="1327876"/>
              <a:ext cx="548640" cy="548640"/>
            </a:xfrm>
            <a:prstGeom prst="flowChartConnector">
              <a:avLst/>
            </a:prstGeom>
            <a:solidFill>
              <a:srgbClr val="ECECEC"/>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2" name="Picture 4" descr="Ð ÐµÐ·ÑÐ»ÑÐ°Ñ ÑÐ»Ð¸ÐºÐ° Ð·Ð° why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9156" y="1390553"/>
              <a:ext cx="357505" cy="42328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Group 20"/>
          <p:cNvGrpSpPr/>
          <p:nvPr/>
        </p:nvGrpSpPr>
        <p:grpSpPr>
          <a:xfrm>
            <a:off x="741292" y="2781467"/>
            <a:ext cx="548640" cy="548640"/>
            <a:chOff x="653770" y="3690315"/>
            <a:chExt cx="548640" cy="548640"/>
          </a:xfrm>
        </p:grpSpPr>
        <p:sp>
          <p:nvSpPr>
            <p:cNvPr id="25" name="Flowchart: Connector 24"/>
            <p:cNvSpPr/>
            <p:nvPr/>
          </p:nvSpPr>
          <p:spPr>
            <a:xfrm>
              <a:off x="653770" y="3690315"/>
              <a:ext cx="548640" cy="548640"/>
            </a:xfrm>
            <a:prstGeom prst="flowChartConnector">
              <a:avLst/>
            </a:prstGeom>
            <a:solidFill>
              <a:srgbClr val="ECECEC"/>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056" name="Picture 8" descr="Ð ÐµÐ·ÑÐ»ÑÐ°Ñ ÑÐ»Ð¸ÐºÐ° Ð·Ð° society 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74643" y="3791228"/>
              <a:ext cx="323023" cy="3418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8" name="Group 27"/>
          <p:cNvGrpSpPr/>
          <p:nvPr/>
        </p:nvGrpSpPr>
        <p:grpSpPr>
          <a:xfrm>
            <a:off x="755359" y="3999473"/>
            <a:ext cx="548640" cy="548640"/>
            <a:chOff x="755359" y="4560889"/>
            <a:chExt cx="548640" cy="548640"/>
          </a:xfrm>
        </p:grpSpPr>
        <p:sp>
          <p:nvSpPr>
            <p:cNvPr id="26" name="Flowchart: Connector 25"/>
            <p:cNvSpPr/>
            <p:nvPr/>
          </p:nvSpPr>
          <p:spPr>
            <a:xfrm>
              <a:off x="755359" y="4560889"/>
              <a:ext cx="548640" cy="548640"/>
            </a:xfrm>
            <a:prstGeom prst="flowChartConnector">
              <a:avLst/>
            </a:prstGeom>
            <a:solidFill>
              <a:srgbClr val="EC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p:cNvSpPr/>
            <p:nvPr/>
          </p:nvSpPr>
          <p:spPr>
            <a:xfrm>
              <a:off x="909338" y="4727972"/>
              <a:ext cx="266788" cy="27074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525715537"/>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80060" y="474561"/>
            <a:ext cx="11087099" cy="601203"/>
          </a:xfrm>
        </p:spPr>
        <p:txBody>
          <a:bodyPr/>
          <a:lstStyle/>
          <a:p>
            <a:r>
              <a:rPr lang="en-US" b="1" dirty="0" smtClean="0">
                <a:effectLst>
                  <a:outerShdw blurRad="38100" dist="38100" dir="2700000" algn="tl">
                    <a:srgbClr val="000000">
                      <a:alpha val="43137"/>
                    </a:srgbClr>
                  </a:outerShdw>
                </a:effectLst>
              </a:rPr>
              <a:t>WHY </a:t>
            </a:r>
            <a:r>
              <a:rPr lang="en-US" b="1" dirty="0" err="1" smtClean="0">
                <a:effectLst>
                  <a:outerShdw blurRad="38100" dist="38100" dir="2700000" algn="tl">
                    <a:srgbClr val="000000">
                      <a:alpha val="43137"/>
                    </a:srgbClr>
                  </a:outerShdw>
                </a:effectLst>
              </a:rPr>
              <a:t>LIBRary</a:t>
            </a:r>
            <a:r>
              <a:rPr lang="sr-Latn-CS"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3370" y="1596390"/>
            <a:ext cx="3314700" cy="982435"/>
          </a:xfrm>
        </p:spPr>
        <p:txBody>
          <a:bodyPr>
            <a:noAutofit/>
          </a:bodyPr>
          <a:lstStyle/>
          <a:p>
            <a:pPr marL="0" indent="0">
              <a:buNone/>
            </a:pPr>
            <a:r>
              <a:rPr lang="en-US" sz="2400" dirty="0" smtClean="0"/>
              <a:t>        Social responsibility</a:t>
            </a:r>
          </a:p>
          <a:p>
            <a:pPr marL="0" indent="0" algn="r">
              <a:buNone/>
            </a:pPr>
            <a:r>
              <a:rPr lang="en-US" sz="2400" dirty="0" smtClean="0"/>
              <a:t> </a:t>
            </a:r>
            <a:endParaRPr lang="x-none" sz="2400" dirty="0" smtClean="0"/>
          </a:p>
        </p:txBody>
      </p:sp>
      <p:grpSp>
        <p:nvGrpSpPr>
          <p:cNvPr id="7" name="Group 6"/>
          <p:cNvGrpSpPr>
            <a:grpSpLocks noChangeAspect="1"/>
          </p:cNvGrpSpPr>
          <p:nvPr/>
        </p:nvGrpSpPr>
        <p:grpSpPr>
          <a:xfrm>
            <a:off x="3189504" y="1539854"/>
            <a:ext cx="731520" cy="731520"/>
            <a:chOff x="423493" y="1012937"/>
            <a:chExt cx="1452272" cy="1452272"/>
          </a:xfrm>
        </p:grpSpPr>
        <p:sp>
          <p:nvSpPr>
            <p:cNvPr id="6" name="Oval 5"/>
            <p:cNvSpPr>
              <a:spLocks noChangeAspect="1"/>
            </p:cNvSpPr>
            <p:nvPr/>
          </p:nvSpPr>
          <p:spPr>
            <a:xfrm>
              <a:off x="423493" y="1012937"/>
              <a:ext cx="1452272" cy="1452272"/>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Ð ÐµÐ·ÑÐ»ÑÐ°Ñ ÑÐ»Ð¸ÐºÐ° Ð·Ð° focus clipart png"/>
            <p:cNvPicPr>
              <a:picLocks noChangeAspect="1" noChangeArrowheads="1"/>
            </p:cNvPicPr>
            <p:nvPr/>
          </p:nvPicPr>
          <p:blipFill>
            <a:blip r:embed="rId2" cstate="print">
              <a:biLevel thresh="25000"/>
              <a:extLst>
                <a:ext uri="{BEBA8EAE-BF5A-486C-A8C5-ECC9F3942E4B}">
                  <a14:imgProps xmlns:a14="http://schemas.microsoft.com/office/drawing/2010/main" xmlns="">
                    <a14:imgLayer r:embed="rId3">
                      <a14:imgEffect>
                        <a14:backgroundRemoval t="10000" b="90000" l="10000" r="90000">
                          <a14:foregroundMark x1="40945" y1="42520" x2="62992" y2="50394"/>
                          <a14:foregroundMark x1="43307" y1="37008" x2="52756" y2="66142"/>
                          <a14:foregroundMark x1="42520" y1="63780" x2="59843" y2="34646"/>
                          <a14:foregroundMark x1="37795" y1="39370" x2="63780" y2="62205"/>
                          <a14:backgroundMark x1="36220" y1="51969" x2="61417" y2="43307"/>
                          <a14:backgroundMark x1="41732" y1="35433" x2="58268" y2="59843"/>
                          <a14:backgroundMark x1="36220" y1="53543" x2="56693" y2="62205"/>
                          <a14:backgroundMark x1="44882" y1="62205" x2="63780" y2="55906"/>
                          <a14:backgroundMark x1="56693" y1="37795" x2="64567" y2="55906"/>
                          <a14:backgroundMark x1="58268" y1="40945" x2="57480" y2="66142"/>
                          <a14:backgroundMark x1="44094" y1="37008" x2="33858" y2="48031"/>
                          <a14:backgroundMark x1="36220" y1="39370" x2="52756" y2="65354"/>
                          <a14:backgroundMark x1="42520" y1="62205" x2="55118" y2="67717"/>
                        </a14:backgroundRemoval>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592797" y="1222477"/>
              <a:ext cx="1045906" cy="10459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Content Placeholder 2"/>
          <p:cNvSpPr txBox="1">
            <a:spLocks/>
          </p:cNvSpPr>
          <p:nvPr/>
        </p:nvSpPr>
        <p:spPr>
          <a:xfrm>
            <a:off x="7946239" y="1664969"/>
            <a:ext cx="4444367" cy="43313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it-IT" sz="2400" dirty="0" smtClean="0"/>
              <a:t>Public service for community</a:t>
            </a:r>
            <a:endParaRPr lang="en-US" sz="2400" dirty="0"/>
          </a:p>
        </p:txBody>
      </p:sp>
      <p:sp>
        <p:nvSpPr>
          <p:cNvPr id="12" name="Content Placeholder 2"/>
          <p:cNvSpPr txBox="1">
            <a:spLocks/>
          </p:cNvSpPr>
          <p:nvPr/>
        </p:nvSpPr>
        <p:spPr>
          <a:xfrm>
            <a:off x="-343443" y="3446847"/>
            <a:ext cx="3434789" cy="73129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r">
              <a:buNone/>
            </a:pPr>
            <a:r>
              <a:rPr lang="en-US" sz="2400" dirty="0" smtClean="0"/>
              <a:t>Ethics of equal access</a:t>
            </a:r>
            <a:endParaRPr lang="en-US" sz="2400" dirty="0"/>
          </a:p>
        </p:txBody>
      </p:sp>
      <p:sp>
        <p:nvSpPr>
          <p:cNvPr id="13" name="Content Placeholder 2"/>
          <p:cNvSpPr txBox="1">
            <a:spLocks/>
          </p:cNvSpPr>
          <p:nvPr/>
        </p:nvSpPr>
        <p:spPr>
          <a:xfrm>
            <a:off x="7946239" y="3480808"/>
            <a:ext cx="4348019" cy="73129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400" dirty="0"/>
              <a:t>R</a:t>
            </a:r>
            <a:r>
              <a:rPr lang="en-US" sz="2400" dirty="0" smtClean="0"/>
              <a:t>eader </a:t>
            </a:r>
            <a:r>
              <a:rPr lang="en-US" sz="2400" dirty="0"/>
              <a:t>friendly to user </a:t>
            </a:r>
            <a:r>
              <a:rPr lang="en-US" sz="2400" dirty="0" smtClean="0"/>
              <a:t>friendly</a:t>
            </a:r>
            <a:endParaRPr lang="en-US" sz="2400" dirty="0"/>
          </a:p>
        </p:txBody>
      </p:sp>
      <p:grpSp>
        <p:nvGrpSpPr>
          <p:cNvPr id="14" name="Group 13"/>
          <p:cNvGrpSpPr/>
          <p:nvPr/>
        </p:nvGrpSpPr>
        <p:grpSpPr>
          <a:xfrm>
            <a:off x="7214719" y="1558633"/>
            <a:ext cx="731520" cy="731520"/>
            <a:chOff x="575732" y="2424353"/>
            <a:chExt cx="731520" cy="731520"/>
          </a:xfrm>
        </p:grpSpPr>
        <p:sp>
          <p:nvSpPr>
            <p:cNvPr id="19" name="Oval 18"/>
            <p:cNvSpPr>
              <a:spLocks noChangeAspect="1"/>
            </p:cNvSpPr>
            <p:nvPr/>
          </p:nvSpPr>
          <p:spPr>
            <a:xfrm>
              <a:off x="575732" y="2424353"/>
              <a:ext cx="731520" cy="731520"/>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Ð ÐµÐ·ÑÐ»ÑÐ°Ñ ÑÐ»Ð¸ÐºÐ° Ð·Ð° user friendly  clipart 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backgroundRemoval t="741" b="100000" l="0" r="100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664270" y="2509093"/>
              <a:ext cx="554444" cy="56203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 name="Group 1"/>
          <p:cNvGrpSpPr/>
          <p:nvPr/>
        </p:nvGrpSpPr>
        <p:grpSpPr>
          <a:xfrm>
            <a:off x="3189504" y="3376231"/>
            <a:ext cx="731520" cy="731520"/>
            <a:chOff x="575732" y="3596414"/>
            <a:chExt cx="731520" cy="731520"/>
          </a:xfrm>
        </p:grpSpPr>
        <p:sp>
          <p:nvSpPr>
            <p:cNvPr id="23" name="Oval 22"/>
            <p:cNvSpPr>
              <a:spLocks noChangeAspect="1"/>
            </p:cNvSpPr>
            <p:nvPr/>
          </p:nvSpPr>
          <p:spPr>
            <a:xfrm>
              <a:off x="575732" y="3596414"/>
              <a:ext cx="731520" cy="731520"/>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Ð ÐµÐ·ÑÐ»ÑÐ°Ñ ÑÐ»Ð¸ÐºÐ° Ð·Ð° Ethic clipart png"/>
            <p:cNvPicPr>
              <a:picLocks noChangeAspect="1" noChangeArrowheads="1"/>
            </p:cNvPicPr>
            <p:nvPr/>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a:off x="715895" y="3734471"/>
              <a:ext cx="451194" cy="45119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p:cNvGrpSpPr/>
          <p:nvPr/>
        </p:nvGrpSpPr>
        <p:grpSpPr>
          <a:xfrm>
            <a:off x="7214719" y="3376231"/>
            <a:ext cx="731520" cy="731520"/>
            <a:chOff x="715895" y="4764263"/>
            <a:chExt cx="731520" cy="731520"/>
          </a:xfrm>
        </p:grpSpPr>
        <p:sp>
          <p:nvSpPr>
            <p:cNvPr id="25" name="Oval 24"/>
            <p:cNvSpPr>
              <a:spLocks noChangeAspect="1"/>
            </p:cNvSpPr>
            <p:nvPr/>
          </p:nvSpPr>
          <p:spPr>
            <a:xfrm>
              <a:off x="715895" y="4764263"/>
              <a:ext cx="731520" cy="731520"/>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Ð ÐµÐ·ÑÐ»ÑÐ°Ñ ÑÐ»Ð¸ÐºÐ° Ð·Ð° invalidity clipart png"/>
            <p:cNvPicPr>
              <a:picLocks noChangeAspect="1" noChangeArrowheads="1"/>
            </p:cNvPicPr>
            <p:nvPr/>
          </p:nvPicPr>
          <p:blipFill>
            <a:blip r:embed="rId7" cstate="print">
              <a:lum bright="70000" contrast="-70000"/>
              <a:extLst>
                <a:ext uri="{28A0092B-C50C-407E-A947-70E740481C1C}">
                  <a14:useLocalDpi xmlns:a14="http://schemas.microsoft.com/office/drawing/2010/main" xmlns="" val="0"/>
                </a:ext>
              </a:extLst>
            </a:blip>
            <a:srcRect/>
            <a:stretch>
              <a:fillRect/>
            </a:stretch>
          </p:blipFill>
          <p:spPr bwMode="auto">
            <a:xfrm flipH="1">
              <a:off x="844578" y="4904963"/>
              <a:ext cx="461363" cy="47616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0" name="Content Placeholder 2"/>
          <p:cNvSpPr txBox="1">
            <a:spLocks/>
          </p:cNvSpPr>
          <p:nvPr/>
        </p:nvSpPr>
        <p:spPr>
          <a:xfrm>
            <a:off x="1047750" y="4858413"/>
            <a:ext cx="9548889" cy="106690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GB" sz="2400" dirty="0"/>
              <a:t>To offer </a:t>
            </a:r>
            <a:r>
              <a:rPr lang="en-GB" sz="2400" dirty="0" smtClean="0"/>
              <a:t>them interactive programs that will help them to use existing skills  and to develop their potential</a:t>
            </a:r>
            <a:endParaRPr lang="en-US" sz="2400" dirty="0"/>
          </a:p>
        </p:txBody>
      </p:sp>
      <p:sp>
        <p:nvSpPr>
          <p:cNvPr id="4" name="Rectangle 3"/>
          <p:cNvSpPr/>
          <p:nvPr/>
        </p:nvSpPr>
        <p:spPr>
          <a:xfrm>
            <a:off x="4512382" y="2422124"/>
            <a:ext cx="2068795"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sr-Latn-CS" sz="2800" dirty="0">
                <a:solidFill>
                  <a:schemeClr val="bg1"/>
                </a:solidFill>
                <a:latin typeface="+mj-lt"/>
                <a:ea typeface="Calibri" panose="020F0502020204030204" pitchFamily="34" charset="0"/>
                <a:cs typeface="Times New Roman" panose="02020603050405020304" pitchFamily="18" charset="0"/>
              </a:rPr>
              <a:t>Library for  everyone </a:t>
            </a:r>
            <a:endParaRPr lang="en-US" sz="2800" dirty="0">
              <a:solidFill>
                <a:schemeClr val="bg1"/>
              </a:solidFill>
              <a:latin typeface="+mj-lt"/>
            </a:endParaRPr>
          </a:p>
        </p:txBody>
      </p:sp>
      <p:sp>
        <p:nvSpPr>
          <p:cNvPr id="5" name="Striped Right Arrow 4"/>
          <p:cNvSpPr/>
          <p:nvPr/>
        </p:nvSpPr>
        <p:spPr>
          <a:xfrm rot="13040704">
            <a:off x="3959347" y="2077853"/>
            <a:ext cx="514776" cy="3001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riped Right Arrow 21"/>
          <p:cNvSpPr/>
          <p:nvPr/>
        </p:nvSpPr>
        <p:spPr>
          <a:xfrm rot="19371323">
            <a:off x="6640994" y="2079790"/>
            <a:ext cx="514776" cy="3001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riped Right Arrow 23"/>
          <p:cNvSpPr/>
          <p:nvPr/>
        </p:nvSpPr>
        <p:spPr>
          <a:xfrm rot="8769246">
            <a:off x="3919375" y="3408736"/>
            <a:ext cx="514776" cy="3001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riped Right Arrow 25"/>
          <p:cNvSpPr/>
          <p:nvPr/>
        </p:nvSpPr>
        <p:spPr>
          <a:xfrm rot="1882119">
            <a:off x="6646663" y="3395620"/>
            <a:ext cx="514776" cy="3001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riped Right Arrow 26"/>
          <p:cNvSpPr/>
          <p:nvPr/>
        </p:nvSpPr>
        <p:spPr>
          <a:xfrm rot="5400000">
            <a:off x="4965787" y="3965770"/>
            <a:ext cx="1095238" cy="3001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32263804"/>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428263"/>
            <a:ext cx="11087099" cy="647502"/>
          </a:xfrm>
        </p:spPr>
        <p:txBody>
          <a:bodyPr>
            <a:noAutofit/>
          </a:bodyPr>
          <a:lstStyle/>
          <a:p>
            <a:r>
              <a:rPr lang="en-US" b="1" dirty="0" smtClean="0">
                <a:effectLst>
                  <a:outerShdw blurRad="38100" dist="38100" dir="2700000" algn="tl">
                    <a:srgbClr val="000000">
                      <a:alpha val="43137"/>
                    </a:srgbClr>
                  </a:outerShdw>
                </a:effectLst>
              </a:rPr>
              <a:t>BEGINNINGS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26711" y="3042835"/>
            <a:ext cx="5381035" cy="1053237"/>
          </a:xfrm>
        </p:spPr>
        <p:txBody>
          <a:bodyPr>
            <a:normAutofit/>
          </a:bodyPr>
          <a:lstStyle/>
          <a:p>
            <a:pPr marL="0" indent="0">
              <a:buNone/>
            </a:pPr>
            <a:r>
              <a:rPr lang="en-GB" sz="2400" dirty="0" smtClean="0"/>
              <a:t>Surveys, researches, statistics, interviews with experts, medical staff</a:t>
            </a:r>
          </a:p>
          <a:p>
            <a:pPr marL="0" indent="0">
              <a:buNone/>
            </a:pPr>
            <a:endParaRPr lang="en-US" sz="2400" dirty="0"/>
          </a:p>
        </p:txBody>
      </p:sp>
      <p:grpSp>
        <p:nvGrpSpPr>
          <p:cNvPr id="9" name="Group 8"/>
          <p:cNvGrpSpPr/>
          <p:nvPr/>
        </p:nvGrpSpPr>
        <p:grpSpPr>
          <a:xfrm>
            <a:off x="483695" y="3203693"/>
            <a:ext cx="731520" cy="731520"/>
            <a:chOff x="1897626" y="1799303"/>
            <a:chExt cx="731520" cy="731520"/>
          </a:xfrm>
        </p:grpSpPr>
        <p:sp>
          <p:nvSpPr>
            <p:cNvPr id="4" name="Oval 3"/>
            <p:cNvSpPr>
              <a:spLocks noChangeAspect="1"/>
            </p:cNvSpPr>
            <p:nvPr/>
          </p:nvSpPr>
          <p:spPr>
            <a:xfrm>
              <a:off x="1897626" y="1799303"/>
              <a:ext cx="731520" cy="73152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Ð ÐµÐ·ÑÐ»ÑÐ°Ñ ÑÐ»Ð¸ÐºÐ° Ð·Ð° cooperation clipart png"/>
            <p:cNvPicPr>
              <a:picLocks noChangeAspect="1" noChangeArrowheads="1"/>
            </p:cNvPicPr>
            <p:nvPr/>
          </p:nvPicPr>
          <p:blipFill>
            <a:blip r:embed="rId2" cstate="print">
              <a:lum bright="70000" contrast="-70000"/>
              <a:extLst>
                <a:ext uri="{BEBA8EAE-BF5A-486C-A8C5-ECC9F3942E4B}">
                  <a14:imgProps xmlns:a14="http://schemas.microsoft.com/office/drawing/2010/main" xmlns="">
                    <a14:imgLayer r:embed="rId3">
                      <a14:imgEffect>
                        <a14:backgroundRemoval t="0" b="93241" l="0" r="99385"/>
                      </a14:imgEffect>
                    </a14:imgLayer>
                  </a14:imgProps>
                </a:ext>
                <a:ext uri="{28A0092B-C50C-407E-A947-70E740481C1C}">
                  <a14:useLocalDpi xmlns:a14="http://schemas.microsoft.com/office/drawing/2010/main" xmlns="" val="0"/>
                </a:ext>
              </a:extLst>
            </a:blip>
            <a:srcRect/>
            <a:stretch>
              <a:fillRect/>
            </a:stretch>
          </p:blipFill>
          <p:spPr bwMode="auto">
            <a:xfrm>
              <a:off x="2009122" y="1928188"/>
              <a:ext cx="508527" cy="50931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 name="Group 5"/>
          <p:cNvGrpSpPr/>
          <p:nvPr/>
        </p:nvGrpSpPr>
        <p:grpSpPr>
          <a:xfrm>
            <a:off x="485836" y="1519938"/>
            <a:ext cx="731520" cy="731520"/>
            <a:chOff x="1928009" y="2738284"/>
            <a:chExt cx="731520" cy="731520"/>
          </a:xfrm>
        </p:grpSpPr>
        <p:sp>
          <p:nvSpPr>
            <p:cNvPr id="7" name="Oval 6"/>
            <p:cNvSpPr>
              <a:spLocks noChangeAspect="1"/>
            </p:cNvSpPr>
            <p:nvPr/>
          </p:nvSpPr>
          <p:spPr>
            <a:xfrm>
              <a:off x="1928009" y="2738284"/>
              <a:ext cx="731520" cy="73152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Ð ÐµÐ·ÑÐ»ÑÐ°Ñ ÑÐ»Ð¸ÐºÐ° Ð·Ð° onsent clipart png"/>
            <p:cNvPicPr>
              <a:picLocks noChangeAspect="1" noChangeArrowheads="1"/>
            </p:cNvPicPr>
            <p:nvPr/>
          </p:nvPicPr>
          <p:blipFill>
            <a:blip r:embed="rId4" cstate="print">
              <a:biLevel thresh="25000"/>
              <a:extLst>
                <a:ext uri="{28A0092B-C50C-407E-A947-70E740481C1C}">
                  <a14:useLocalDpi xmlns:a14="http://schemas.microsoft.com/office/drawing/2010/main" xmlns="" val="0"/>
                </a:ext>
              </a:extLst>
            </a:blip>
            <a:srcRect/>
            <a:stretch>
              <a:fillRect/>
            </a:stretch>
          </p:blipFill>
          <p:spPr bwMode="auto">
            <a:xfrm>
              <a:off x="2100580" y="2844650"/>
              <a:ext cx="376429" cy="48398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a:off x="572810" y="4610769"/>
            <a:ext cx="731520" cy="731520"/>
            <a:chOff x="1958392" y="3677265"/>
            <a:chExt cx="731520" cy="731520"/>
          </a:xfrm>
        </p:grpSpPr>
        <p:sp>
          <p:nvSpPr>
            <p:cNvPr id="8" name="Oval 7"/>
            <p:cNvSpPr>
              <a:spLocks noChangeAspect="1"/>
            </p:cNvSpPr>
            <p:nvPr/>
          </p:nvSpPr>
          <p:spPr>
            <a:xfrm>
              <a:off x="1958392" y="3677265"/>
              <a:ext cx="731520" cy="73152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Ð ÐµÐ·ÑÐ»ÑÐ°Ñ ÑÐ»Ð¸ÐºÐ° Ð·Ð° workshop clipart png"/>
            <p:cNvPicPr>
              <a:picLocks noChangeAspect="1" noChangeArrowheads="1"/>
            </p:cNvPicPr>
            <p:nvPr/>
          </p:nvPicPr>
          <p:blipFill>
            <a:blip r:embed="rId5" cstate="print">
              <a:biLevel thresh="50000"/>
              <a:extLst>
                <a:ext uri="{28A0092B-C50C-407E-A947-70E740481C1C}">
                  <a14:useLocalDpi xmlns:a14="http://schemas.microsoft.com/office/drawing/2010/main" xmlns="" val="0"/>
                </a:ext>
              </a:extLst>
            </a:blip>
            <a:srcRect/>
            <a:stretch>
              <a:fillRect/>
            </a:stretch>
          </p:blipFill>
          <p:spPr bwMode="auto">
            <a:xfrm>
              <a:off x="2100580" y="3850047"/>
              <a:ext cx="475523" cy="3731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Content Placeholder 2"/>
          <p:cNvSpPr txBox="1">
            <a:spLocks/>
          </p:cNvSpPr>
          <p:nvPr/>
        </p:nvSpPr>
        <p:spPr>
          <a:xfrm>
            <a:off x="1389927" y="4503601"/>
            <a:ext cx="4535386" cy="41910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400" dirty="0" smtClean="0"/>
              <a:t>Training: </a:t>
            </a:r>
            <a:r>
              <a:rPr lang="en-US" sz="2400" dirty="0" err="1" smtClean="0"/>
              <a:t>defectology</a:t>
            </a:r>
            <a:r>
              <a:rPr lang="en-US" sz="2400" dirty="0" smtClean="0"/>
              <a:t>, psychology, pedagogy</a:t>
            </a:r>
            <a:endParaRPr lang="en-US" sz="2400" dirty="0"/>
          </a:p>
        </p:txBody>
      </p:sp>
      <p:sp>
        <p:nvSpPr>
          <p:cNvPr id="15" name="Content Placeholder 2"/>
          <p:cNvSpPr txBox="1">
            <a:spLocks/>
          </p:cNvSpPr>
          <p:nvPr/>
        </p:nvSpPr>
        <p:spPr>
          <a:xfrm>
            <a:off x="1389927" y="1494210"/>
            <a:ext cx="10802072" cy="63057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sz="2400" dirty="0" smtClean="0"/>
              <a:t>Limited experience and knowledge about characteristics and problems of people with disabilities</a:t>
            </a:r>
            <a:endParaRPr lang="x-none" sz="2400" dirty="0" smtClean="0"/>
          </a:p>
        </p:txBody>
      </p:sp>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77046" y="2117798"/>
            <a:ext cx="5120855" cy="3840642"/>
          </a:xfrm>
          <a:prstGeom prst="rect">
            <a:avLst/>
          </a:prstGeom>
          <a:ln w="38100" cmpd="dbl">
            <a:solidFill>
              <a:srgbClr val="0070C0"/>
            </a:solidFill>
          </a:ln>
        </p:spPr>
      </p:pic>
    </p:spTree>
    <p:extLst>
      <p:ext uri="{BB962C8B-B14F-4D97-AF65-F5344CB8AC3E}">
        <p14:creationId xmlns:p14="http://schemas.microsoft.com/office/powerpoint/2010/main" xmlns="" val="1388333298"/>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ÑÐ¾Ð´Ð½Ð° ÑÐ»Ð¸ÐºÐ°"/>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247650" y="342900"/>
            <a:ext cx="11020801" cy="564461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80060" y="428263"/>
            <a:ext cx="11087099" cy="647502"/>
          </a:xfrm>
        </p:spPr>
        <p:txBody>
          <a:bodyPr>
            <a:noAutofit/>
          </a:bodyPr>
          <a:lstStyle/>
          <a:p>
            <a:r>
              <a:rPr lang="en-US" b="1" dirty="0" smtClean="0">
                <a:solidFill>
                  <a:schemeClr val="bg1"/>
                </a:solidFill>
                <a:effectLst>
                  <a:outerShdw blurRad="38100" dist="38100" dir="2700000" algn="tl">
                    <a:srgbClr val="000000">
                      <a:alpha val="43137"/>
                    </a:srgbClr>
                  </a:outerShdw>
                </a:effectLst>
              </a:rPr>
              <a:t>Reaching </a:t>
            </a:r>
            <a:r>
              <a:rPr lang="en-US" b="1" dirty="0">
                <a:solidFill>
                  <a:schemeClr val="bg1"/>
                </a:solidFill>
                <a:effectLst>
                  <a:outerShdw blurRad="38100" dist="38100" dir="2700000" algn="tl">
                    <a:srgbClr val="000000">
                      <a:alpha val="43137"/>
                    </a:srgbClr>
                  </a:outerShdw>
                </a:effectLst>
              </a:rPr>
              <a:t>out </a:t>
            </a:r>
          </a:p>
        </p:txBody>
      </p:sp>
      <p:sp>
        <p:nvSpPr>
          <p:cNvPr id="3" name="Content Placeholder 2"/>
          <p:cNvSpPr>
            <a:spLocks noGrp="1"/>
          </p:cNvSpPr>
          <p:nvPr>
            <p:ph idx="1"/>
          </p:nvPr>
        </p:nvSpPr>
        <p:spPr>
          <a:xfrm>
            <a:off x="1438208" y="1689963"/>
            <a:ext cx="10059502" cy="1053237"/>
          </a:xfrm>
        </p:spPr>
        <p:txBody>
          <a:bodyPr>
            <a:normAutofit lnSpcReduction="10000"/>
          </a:bodyPr>
          <a:lstStyle/>
          <a:p>
            <a:pPr marL="0" indent="0">
              <a:buNone/>
            </a:pPr>
            <a:r>
              <a:rPr lang="en-GB" dirty="0" smtClean="0">
                <a:solidFill>
                  <a:schemeClr val="bg1"/>
                </a:solidFill>
              </a:rPr>
              <a:t>Contacts with organizations and associations that deal with people with disabilities</a:t>
            </a:r>
            <a:endParaRPr lang="en-US" dirty="0">
              <a:solidFill>
                <a:schemeClr val="bg1"/>
              </a:solidFill>
            </a:endParaRPr>
          </a:p>
        </p:txBody>
      </p:sp>
      <p:sp>
        <p:nvSpPr>
          <p:cNvPr id="4" name="Oval 3"/>
          <p:cNvSpPr>
            <a:spLocks noChangeAspect="1"/>
          </p:cNvSpPr>
          <p:nvPr/>
        </p:nvSpPr>
        <p:spPr>
          <a:xfrm>
            <a:off x="595192" y="1689962"/>
            <a:ext cx="731520" cy="73152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499283" y="3034378"/>
            <a:ext cx="9622612" cy="63057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sr-Latn-CS" dirty="0" smtClean="0">
                <a:solidFill>
                  <a:schemeClr val="bg1"/>
                </a:solidFill>
              </a:rPr>
              <a:t>S</a:t>
            </a:r>
            <a:r>
              <a:rPr lang="en-US" dirty="0" err="1" smtClean="0">
                <a:solidFill>
                  <a:schemeClr val="bg1"/>
                </a:solidFill>
              </a:rPr>
              <a:t>uggestions</a:t>
            </a:r>
            <a:r>
              <a:rPr lang="sr-Latn-CS" dirty="0" smtClean="0">
                <a:solidFill>
                  <a:schemeClr val="bg1"/>
                </a:solidFill>
              </a:rPr>
              <a:t> and</a:t>
            </a:r>
            <a:r>
              <a:rPr lang="en-US" dirty="0" smtClean="0">
                <a:solidFill>
                  <a:schemeClr val="bg1"/>
                </a:solidFill>
              </a:rPr>
              <a:t> solutions</a:t>
            </a:r>
            <a:endParaRPr lang="x-none" dirty="0">
              <a:solidFill>
                <a:schemeClr val="bg1"/>
              </a:solidFill>
            </a:endParaRPr>
          </a:p>
        </p:txBody>
      </p:sp>
      <p:sp>
        <p:nvSpPr>
          <p:cNvPr id="11" name="Right Arrow 10"/>
          <p:cNvSpPr/>
          <p:nvPr/>
        </p:nvSpPr>
        <p:spPr>
          <a:xfrm>
            <a:off x="767762" y="1891130"/>
            <a:ext cx="376429" cy="329184"/>
          </a:xfrm>
          <a:prstGeom prst="rightArrow">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3" name="Group 12"/>
          <p:cNvGrpSpPr/>
          <p:nvPr/>
        </p:nvGrpSpPr>
        <p:grpSpPr>
          <a:xfrm>
            <a:off x="595192" y="2933433"/>
            <a:ext cx="731520" cy="731520"/>
            <a:chOff x="595192" y="2933433"/>
            <a:chExt cx="731520" cy="731520"/>
          </a:xfrm>
        </p:grpSpPr>
        <p:sp>
          <p:nvSpPr>
            <p:cNvPr id="7" name="Oval 6"/>
            <p:cNvSpPr>
              <a:spLocks noChangeAspect="1"/>
            </p:cNvSpPr>
            <p:nvPr/>
          </p:nvSpPr>
          <p:spPr>
            <a:xfrm>
              <a:off x="595192" y="2933433"/>
              <a:ext cx="731520" cy="73152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11"/>
            <p:cNvSpPr/>
            <p:nvPr/>
          </p:nvSpPr>
          <p:spPr>
            <a:xfrm rot="2587315">
              <a:off x="620440" y="3263592"/>
              <a:ext cx="376429" cy="31528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18"/>
            <p:cNvSpPr/>
            <p:nvPr/>
          </p:nvSpPr>
          <p:spPr>
            <a:xfrm rot="18784068">
              <a:off x="707475" y="3134379"/>
              <a:ext cx="648367" cy="377239"/>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695311211"/>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428263"/>
            <a:ext cx="11087099" cy="647502"/>
          </a:xfrm>
        </p:spPr>
        <p:txBody>
          <a:bodyPr>
            <a:noAutofit/>
          </a:bodyPr>
          <a:lstStyle/>
          <a:p>
            <a:r>
              <a:rPr lang="en-US" b="1" dirty="0">
                <a:effectLst>
                  <a:outerShdw blurRad="38100" dist="38100" dir="2700000" algn="tl">
                    <a:srgbClr val="000000">
                      <a:alpha val="43137"/>
                    </a:srgbClr>
                  </a:outerShdw>
                </a:effectLst>
              </a:rPr>
              <a:t>Acceptance</a:t>
            </a:r>
          </a:p>
        </p:txBody>
      </p:sp>
      <p:sp>
        <p:nvSpPr>
          <p:cNvPr id="3" name="Content Placeholder 2"/>
          <p:cNvSpPr>
            <a:spLocks noGrp="1"/>
          </p:cNvSpPr>
          <p:nvPr>
            <p:ph idx="1"/>
          </p:nvPr>
        </p:nvSpPr>
        <p:spPr>
          <a:xfrm>
            <a:off x="981123" y="2371924"/>
            <a:ext cx="3941512" cy="583734"/>
          </a:xfr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marL="0" indent="0" algn="ctr">
              <a:buNone/>
            </a:pPr>
            <a:r>
              <a:rPr lang="sr-Latn-CS" dirty="0" smtClean="0">
                <a:solidFill>
                  <a:schemeClr val="tx1"/>
                </a:solidFill>
              </a:rPr>
              <a:t>Introduction</a:t>
            </a:r>
            <a:r>
              <a:rPr lang="x-none" dirty="0" smtClean="0">
                <a:solidFill>
                  <a:schemeClr val="tx1"/>
                </a:solidFill>
              </a:rPr>
              <a:t> </a:t>
            </a:r>
            <a:endParaRPr lang="en-US" dirty="0">
              <a:solidFill>
                <a:schemeClr val="tx1"/>
              </a:solidFill>
            </a:endParaRPr>
          </a:p>
        </p:txBody>
      </p:sp>
      <p:sp>
        <p:nvSpPr>
          <p:cNvPr id="15" name="Content Placeholder 2"/>
          <p:cNvSpPr txBox="1">
            <a:spLocks/>
          </p:cNvSpPr>
          <p:nvPr/>
        </p:nvSpPr>
        <p:spPr>
          <a:xfrm>
            <a:off x="981123" y="4251817"/>
            <a:ext cx="3941512" cy="630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sr-Latn-CS" dirty="0" smtClean="0"/>
              <a:t>Communication starting</a:t>
            </a:r>
            <a:endParaRPr lang="x-non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52086" y="1280160"/>
            <a:ext cx="6194650" cy="4616768"/>
          </a:xfrm>
          <a:prstGeom prst="rect">
            <a:avLst/>
          </a:prstGeom>
          <a:ln w="38100" cmpd="dbl">
            <a:solidFill>
              <a:schemeClr val="accent6">
                <a:shade val="50000"/>
              </a:schemeClr>
            </a:solidFill>
          </a:ln>
        </p:spPr>
      </p:pic>
      <p:sp>
        <p:nvSpPr>
          <p:cNvPr id="8" name="Down Arrow 7"/>
          <p:cNvSpPr/>
          <p:nvPr/>
        </p:nvSpPr>
        <p:spPr>
          <a:xfrm>
            <a:off x="2456579" y="3237977"/>
            <a:ext cx="990600" cy="731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38087666"/>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xmlns="" val="1826860515"/>
              </p:ext>
            </p:extLst>
          </p:nvPr>
        </p:nvGraphicFramePr>
        <p:xfrm>
          <a:off x="1770927" y="188259"/>
          <a:ext cx="8773610" cy="5707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05868970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CD5FA8FA-E1FF-4500-B663-DA1F95434113}"/>
                                            </p:graphicEl>
                                          </p:spTgt>
                                        </p:tgtEl>
                                        <p:attrNameLst>
                                          <p:attrName>style.visibility</p:attrName>
                                        </p:attrNameLst>
                                      </p:cBhvr>
                                      <p:to>
                                        <p:strVal val="visible"/>
                                      </p:to>
                                    </p:set>
                                    <p:animEffect transition="in" filter="fade">
                                      <p:cBhvr>
                                        <p:cTn id="7" dur="1000"/>
                                        <p:tgtEl>
                                          <p:spTgt spid="4">
                                            <p:graphicEl>
                                              <a:dgm id="{CD5FA8FA-E1FF-4500-B663-DA1F95434113}"/>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graphicEl>
                                              <a:dgm id="{80356A9A-9F28-4CD6-BAE7-93F6470DFC46}"/>
                                            </p:graphicEl>
                                          </p:spTgt>
                                        </p:tgtEl>
                                        <p:attrNameLst>
                                          <p:attrName>style.visibility</p:attrName>
                                        </p:attrNameLst>
                                      </p:cBhvr>
                                      <p:to>
                                        <p:strVal val="visible"/>
                                      </p:to>
                                    </p:set>
                                    <p:animEffect transition="in" filter="fade">
                                      <p:cBhvr>
                                        <p:cTn id="11" dur="5000"/>
                                        <p:tgtEl>
                                          <p:spTgt spid="4">
                                            <p:graphicEl>
                                              <a:dgm id="{80356A9A-9F28-4CD6-BAE7-93F6470DFC46}"/>
                                            </p:graphicEl>
                                          </p:spTgt>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3C50116E-4600-45E6-8127-3BD7C86A5925}"/>
                                            </p:graphicEl>
                                          </p:spTgt>
                                        </p:tgtEl>
                                        <p:attrNameLst>
                                          <p:attrName>style.visibility</p:attrName>
                                        </p:attrNameLst>
                                      </p:cBhvr>
                                      <p:to>
                                        <p:strVal val="visible"/>
                                      </p:to>
                                    </p:set>
                                    <p:animEffect transition="in" filter="fade">
                                      <p:cBhvr>
                                        <p:cTn id="15" dur="2000"/>
                                        <p:tgtEl>
                                          <p:spTgt spid="4">
                                            <p:graphicEl>
                                              <a:dgm id="{3C50116E-4600-45E6-8127-3BD7C86A5925}"/>
                                            </p:graphicEl>
                                          </p:spTgt>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FA899245-86CD-4170-99E2-B38993B862B2}"/>
                                            </p:graphicEl>
                                          </p:spTgt>
                                        </p:tgtEl>
                                        <p:attrNameLst>
                                          <p:attrName>style.visibility</p:attrName>
                                        </p:attrNameLst>
                                      </p:cBhvr>
                                      <p:to>
                                        <p:strVal val="visible"/>
                                      </p:to>
                                    </p:set>
                                    <p:animEffect transition="in" filter="fade">
                                      <p:cBhvr>
                                        <p:cTn id="19" dur="2000"/>
                                        <p:tgtEl>
                                          <p:spTgt spid="4">
                                            <p:graphicEl>
                                              <a:dgm id="{FA899245-86CD-4170-99E2-B38993B862B2}"/>
                                            </p:graphicEl>
                                          </p:spTgt>
                                        </p:tgtEl>
                                      </p:cBhvr>
                                    </p:animEffect>
                                  </p:childTnLst>
                                </p:cTn>
                              </p:par>
                            </p:childTnLst>
                          </p:cTn>
                        </p:par>
                        <p:par>
                          <p:cTn id="20" fill="hold">
                            <p:stCondLst>
                              <p:cond delay="10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E172CC3E-CDEF-485B-8121-FB4730E78769}"/>
                                            </p:graphicEl>
                                          </p:spTgt>
                                        </p:tgtEl>
                                        <p:attrNameLst>
                                          <p:attrName>style.visibility</p:attrName>
                                        </p:attrNameLst>
                                      </p:cBhvr>
                                      <p:to>
                                        <p:strVal val="visible"/>
                                      </p:to>
                                    </p:set>
                                    <p:animEffect transition="in" filter="fade">
                                      <p:cBhvr>
                                        <p:cTn id="23" dur="2000"/>
                                        <p:tgtEl>
                                          <p:spTgt spid="4">
                                            <p:graphicEl>
                                              <a:dgm id="{E172CC3E-CDEF-485B-8121-FB4730E78769}"/>
                                            </p:graphicEl>
                                          </p:spTgt>
                                        </p:tgtEl>
                                      </p:cBhvr>
                                    </p:animEffect>
                                  </p:childTnLst>
                                </p:cTn>
                              </p:par>
                            </p:childTnLst>
                          </p:cTn>
                        </p:par>
                        <p:par>
                          <p:cTn id="24" fill="hold">
                            <p:stCondLst>
                              <p:cond delay="120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0ED44EAD-9B9D-48AA-812C-1C7CC9DBFB5F}"/>
                                            </p:graphicEl>
                                          </p:spTgt>
                                        </p:tgtEl>
                                        <p:attrNameLst>
                                          <p:attrName>style.visibility</p:attrName>
                                        </p:attrNameLst>
                                      </p:cBhvr>
                                      <p:to>
                                        <p:strVal val="visible"/>
                                      </p:to>
                                    </p:set>
                                    <p:animEffect transition="in" filter="fade">
                                      <p:cBhvr>
                                        <p:cTn id="27" dur="2000"/>
                                        <p:tgtEl>
                                          <p:spTgt spid="4">
                                            <p:graphicEl>
                                              <a:dgm id="{0ED44EAD-9B9D-48AA-812C-1C7CC9DBFB5F}"/>
                                            </p:graphicEl>
                                          </p:spTgt>
                                        </p:tgtEl>
                                      </p:cBhvr>
                                    </p:animEffect>
                                  </p:childTnLst>
                                </p:cTn>
                              </p:par>
                            </p:childTnLst>
                          </p:cTn>
                        </p:par>
                        <p:par>
                          <p:cTn id="28" fill="hold">
                            <p:stCondLst>
                              <p:cond delay="14000"/>
                            </p:stCondLst>
                            <p:childTnLst>
                              <p:par>
                                <p:cTn id="29" presetID="10" presetClass="entr" presetSubtype="0" fill="hold" grpId="0" nodeType="afterEffect">
                                  <p:stCondLst>
                                    <p:cond delay="0"/>
                                  </p:stCondLst>
                                  <p:childTnLst>
                                    <p:set>
                                      <p:cBhvr>
                                        <p:cTn id="30" dur="1" fill="hold">
                                          <p:stCondLst>
                                            <p:cond delay="0"/>
                                          </p:stCondLst>
                                        </p:cTn>
                                        <p:tgtEl>
                                          <p:spTgt spid="4">
                                            <p:graphicEl>
                                              <a:dgm id="{376D111C-5BA0-4677-AA0F-F51412710AF9}"/>
                                            </p:graphicEl>
                                          </p:spTgt>
                                        </p:tgtEl>
                                        <p:attrNameLst>
                                          <p:attrName>style.visibility</p:attrName>
                                        </p:attrNameLst>
                                      </p:cBhvr>
                                      <p:to>
                                        <p:strVal val="visible"/>
                                      </p:to>
                                    </p:set>
                                    <p:animEffect transition="in" filter="fade">
                                      <p:cBhvr>
                                        <p:cTn id="31" dur="2000"/>
                                        <p:tgtEl>
                                          <p:spTgt spid="4">
                                            <p:graphicEl>
                                              <a:dgm id="{376D111C-5BA0-4677-AA0F-F51412710AF9}"/>
                                            </p:graphicEl>
                                          </p:spTgt>
                                        </p:tgtEl>
                                      </p:cBhvr>
                                    </p:animEffect>
                                  </p:childTnLst>
                                </p:cTn>
                              </p:par>
                            </p:childTnLst>
                          </p:cTn>
                        </p:par>
                        <p:par>
                          <p:cTn id="32" fill="hold">
                            <p:stCondLst>
                              <p:cond delay="16000"/>
                            </p:stCondLst>
                            <p:childTnLst>
                              <p:par>
                                <p:cTn id="33" presetID="10" presetClass="entr" presetSubtype="0" fill="hold" grpId="0" nodeType="afterEffect">
                                  <p:stCondLst>
                                    <p:cond delay="0"/>
                                  </p:stCondLst>
                                  <p:childTnLst>
                                    <p:set>
                                      <p:cBhvr>
                                        <p:cTn id="34" dur="1" fill="hold">
                                          <p:stCondLst>
                                            <p:cond delay="0"/>
                                          </p:stCondLst>
                                        </p:cTn>
                                        <p:tgtEl>
                                          <p:spTgt spid="4">
                                            <p:graphicEl>
                                              <a:dgm id="{42BC853B-B497-4FAB-9838-A642AADA0E86}"/>
                                            </p:graphicEl>
                                          </p:spTgt>
                                        </p:tgtEl>
                                        <p:attrNameLst>
                                          <p:attrName>style.visibility</p:attrName>
                                        </p:attrNameLst>
                                      </p:cBhvr>
                                      <p:to>
                                        <p:strVal val="visible"/>
                                      </p:to>
                                    </p:set>
                                    <p:animEffect transition="in" filter="fade">
                                      <p:cBhvr>
                                        <p:cTn id="35" dur="2000"/>
                                        <p:tgtEl>
                                          <p:spTgt spid="4">
                                            <p:graphicEl>
                                              <a:dgm id="{42BC853B-B497-4FAB-9838-A642AADA0E86}"/>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graphicEl>
                                              <a:dgm id="{27EA641D-65F1-4664-A5F7-563731DDD709}"/>
                                            </p:graphicEl>
                                          </p:spTgt>
                                        </p:tgtEl>
                                        <p:attrNameLst>
                                          <p:attrName>style.visibility</p:attrName>
                                        </p:attrNameLst>
                                      </p:cBhvr>
                                      <p:to>
                                        <p:strVal val="visible"/>
                                      </p:to>
                                    </p:set>
                                    <p:animEffect transition="in" filter="fade">
                                      <p:cBhvr>
                                        <p:cTn id="38" dur="2000"/>
                                        <p:tgtEl>
                                          <p:spTgt spid="4">
                                            <p:graphicEl>
                                              <a:dgm id="{27EA641D-65F1-4664-A5F7-563731DDD70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94205"/>
            <a:ext cx="11711940" cy="520180"/>
          </a:xfrm>
        </p:spPr>
        <p:txBody>
          <a:bodyPr>
            <a:noAutofit/>
          </a:bodyPr>
          <a:lstStyle/>
          <a:p>
            <a:r>
              <a:rPr lang="en-GB" sz="2800" b="1" dirty="0" smtClean="0">
                <a:effectLst>
                  <a:outerShdw blurRad="38100" dist="38100" dir="2700000" algn="tl">
                    <a:srgbClr val="000000">
                      <a:alpha val="43137"/>
                    </a:srgbClr>
                  </a:outerShdw>
                </a:effectLst>
              </a:rPr>
              <a:t>The project : educational </a:t>
            </a:r>
            <a:r>
              <a:rPr lang="en-GB" sz="2800" b="1" cap="none" dirty="0" smtClean="0">
                <a:effectLst>
                  <a:outerShdw blurRad="38100" dist="38100" dir="2700000" algn="tl">
                    <a:srgbClr val="000000">
                      <a:alpha val="43137"/>
                    </a:srgbClr>
                  </a:outerShdw>
                </a:effectLst>
              </a:rPr>
              <a:t>and</a:t>
            </a:r>
            <a:r>
              <a:rPr lang="en-GB" sz="2800" b="1" dirty="0" smtClean="0">
                <a:effectLst>
                  <a:outerShdw blurRad="38100" dist="38100" dir="2700000" algn="tl">
                    <a:srgbClr val="000000">
                      <a:alpha val="43137"/>
                    </a:srgbClr>
                  </a:outerShdw>
                </a:effectLst>
              </a:rPr>
              <a:t> creative workshops for children with disabilities</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5156" y="1320143"/>
            <a:ext cx="10712801" cy="716644"/>
          </a:xfrm>
        </p:spPr>
        <p:txBody>
          <a:bodyPr>
            <a:noAutofit/>
          </a:bodyPr>
          <a:lstStyle/>
          <a:p>
            <a:pPr marL="0" indent="0">
              <a:buNone/>
            </a:pPr>
            <a:r>
              <a:rPr lang="en-US" sz="3200" b="1" dirty="0" smtClean="0">
                <a:solidFill>
                  <a:schemeClr val="accent6">
                    <a:lumMod val="50000"/>
                  </a:schemeClr>
                </a:solidFill>
              </a:rPr>
              <a:t>        </a:t>
            </a:r>
            <a:r>
              <a:rPr lang="en-US" sz="3600" b="1" dirty="0" smtClean="0">
                <a:solidFill>
                  <a:schemeClr val="accent6">
                    <a:lumMod val="50000"/>
                  </a:schemeClr>
                </a:solidFill>
              </a:rPr>
              <a:t>W</a:t>
            </a:r>
            <a:r>
              <a:rPr lang="x-none" sz="3600" b="1" dirty="0" smtClean="0">
                <a:solidFill>
                  <a:schemeClr val="accent6">
                    <a:lumMod val="50000"/>
                  </a:schemeClr>
                </a:solidFill>
              </a:rPr>
              <a:t>orkshops</a:t>
            </a:r>
            <a:endParaRPr lang="en-US" sz="3600" b="1" dirty="0" smtClean="0">
              <a:solidFill>
                <a:schemeClr val="accent6">
                  <a:lumMod val="50000"/>
                </a:schemeClr>
              </a:solidFill>
            </a:endParaRPr>
          </a:p>
          <a:p>
            <a:pPr marL="0" indent="0">
              <a:buNone/>
            </a:pPr>
            <a:endParaRPr lang="en-US" sz="3200" b="1" dirty="0" smtClean="0">
              <a:solidFill>
                <a:schemeClr val="accent6">
                  <a:lumMod val="50000"/>
                </a:schemeClr>
              </a:solidFill>
            </a:endParaRPr>
          </a:p>
          <a:p>
            <a:pPr marL="0" indent="0">
              <a:buNone/>
            </a:pPr>
            <a:endParaRPr lang="en-US" sz="3200" b="1" dirty="0">
              <a:solidFill>
                <a:schemeClr val="accent6">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95344" y="1449881"/>
            <a:ext cx="4272476" cy="3182477"/>
          </a:xfrm>
          <a:prstGeom prst="rect">
            <a:avLst/>
          </a:prstGeom>
          <a:ln w="38100" cmpd="dbl">
            <a:solidFill>
              <a:srgbClr val="0070C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52957" y="3191257"/>
            <a:ext cx="3495703" cy="2589410"/>
          </a:xfrm>
          <a:prstGeom prst="rect">
            <a:avLst/>
          </a:prstGeom>
          <a:ln w="38100" cmpd="dbl">
            <a:solidFill>
              <a:srgbClr val="0070C0"/>
            </a:solidFill>
          </a:ln>
        </p:spPr>
      </p:pic>
      <p:sp>
        <p:nvSpPr>
          <p:cNvPr id="7" name="Rectangle 6"/>
          <p:cNvSpPr/>
          <p:nvPr/>
        </p:nvSpPr>
        <p:spPr>
          <a:xfrm>
            <a:off x="92366" y="3087569"/>
            <a:ext cx="2386025" cy="58477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lvl="1"/>
            <a:r>
              <a:rPr lang="en-US" sz="3200" dirty="0" smtClean="0">
                <a:solidFill>
                  <a:schemeClr val="tx1"/>
                </a:solidFill>
                <a:latin typeface="Gill Sans MT (Body)"/>
              </a:rPr>
              <a:t>Ecology </a:t>
            </a:r>
            <a:endParaRPr lang="en-US" sz="3200" dirty="0">
              <a:solidFill>
                <a:schemeClr val="tx1"/>
              </a:solidFill>
              <a:latin typeface="Gill Sans MT (Body)"/>
            </a:endParaRPr>
          </a:p>
        </p:txBody>
      </p:sp>
      <p:sp>
        <p:nvSpPr>
          <p:cNvPr id="8" name="Rectangle 7"/>
          <p:cNvSpPr/>
          <p:nvPr/>
        </p:nvSpPr>
        <p:spPr>
          <a:xfrm>
            <a:off x="92366" y="4580773"/>
            <a:ext cx="1793160" cy="584775"/>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pPr lvl="1"/>
            <a:r>
              <a:rPr lang="en-US" sz="3200" dirty="0" smtClean="0">
                <a:solidFill>
                  <a:schemeClr val="tx1"/>
                </a:solidFill>
                <a:latin typeface="Gill Sans MT (Body)"/>
              </a:rPr>
              <a:t>Art</a:t>
            </a:r>
            <a:endParaRPr lang="en-US" sz="3200" dirty="0">
              <a:solidFill>
                <a:schemeClr val="tx1"/>
              </a:solidFill>
              <a:latin typeface="Gill Sans MT (Body)"/>
            </a:endParaRPr>
          </a:p>
        </p:txBody>
      </p:sp>
      <p:sp>
        <p:nvSpPr>
          <p:cNvPr id="9" name="Rectangle 8"/>
          <p:cNvSpPr/>
          <p:nvPr/>
        </p:nvSpPr>
        <p:spPr>
          <a:xfrm>
            <a:off x="92366" y="3834171"/>
            <a:ext cx="2299986" cy="584775"/>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pPr lvl="1"/>
            <a:r>
              <a:rPr lang="en-US" sz="3200" dirty="0" smtClean="0">
                <a:solidFill>
                  <a:schemeClr val="tx1"/>
                </a:solidFill>
                <a:latin typeface="Gill Sans MT (Body)"/>
              </a:rPr>
              <a:t>Acting</a:t>
            </a:r>
            <a:endParaRPr lang="en-US" sz="3200" dirty="0">
              <a:solidFill>
                <a:schemeClr val="tx1"/>
              </a:solidFill>
              <a:latin typeface="Gill Sans MT (Body)"/>
            </a:endParaRPr>
          </a:p>
        </p:txBody>
      </p:sp>
      <p:sp>
        <p:nvSpPr>
          <p:cNvPr id="11" name="Rectangle 10"/>
          <p:cNvSpPr/>
          <p:nvPr/>
        </p:nvSpPr>
        <p:spPr>
          <a:xfrm>
            <a:off x="92366" y="2350157"/>
            <a:ext cx="3802978" cy="58477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lvl="1"/>
            <a:r>
              <a:rPr lang="en-US" sz="3200" dirty="0">
                <a:solidFill>
                  <a:schemeClr val="tx1"/>
                </a:solidFill>
                <a:latin typeface="Gill Sans MT (Body)"/>
              </a:rPr>
              <a:t>Children's rights</a:t>
            </a:r>
          </a:p>
        </p:txBody>
      </p:sp>
    </p:spTree>
    <p:extLst>
      <p:ext uri="{BB962C8B-B14F-4D97-AF65-F5344CB8AC3E}">
        <p14:creationId xmlns:p14="http://schemas.microsoft.com/office/powerpoint/2010/main" xmlns="" val="130189446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80060" y="194205"/>
            <a:ext cx="11711940" cy="520180"/>
          </a:xfrm>
        </p:spPr>
        <p:txBody>
          <a:bodyPr>
            <a:noAutofit/>
          </a:bodyPr>
          <a:lstStyle/>
          <a:p>
            <a:r>
              <a:rPr lang="en-US" sz="2800" b="1" dirty="0">
                <a:effectLst>
                  <a:outerShdw blurRad="38100" dist="38100" dir="2700000" algn="tl">
                    <a:srgbClr val="000000">
                      <a:alpha val="43137"/>
                    </a:srgbClr>
                  </a:outerShdw>
                </a:effectLst>
              </a:rPr>
              <a:t>LIBRARY „PETAR KOČIĆ“, </a:t>
            </a:r>
            <a:r>
              <a:rPr lang="en-US" sz="2800" b="1" dirty="0" err="1">
                <a:effectLst>
                  <a:outerShdw blurRad="38100" dist="38100" dir="2700000" algn="tl">
                    <a:srgbClr val="000000">
                      <a:alpha val="43137"/>
                    </a:srgbClr>
                  </a:outerShdw>
                </a:effectLst>
              </a:rPr>
              <a:t>Vračar</a:t>
            </a:r>
            <a:r>
              <a:rPr lang="en-US" sz="2800" b="1" dirty="0">
                <a:effectLst>
                  <a:outerShdw blurRad="38100" dist="38100" dir="2700000" algn="tl">
                    <a:srgbClr val="000000">
                      <a:alpha val="43137"/>
                    </a:srgbClr>
                  </a:outerShdw>
                </a:effectLst>
              </a:rPr>
              <a:t>, </a:t>
            </a:r>
            <a:r>
              <a:rPr lang="en-US" sz="2800" b="1" cap="none" dirty="0" smtClean="0">
                <a:effectLst>
                  <a:outerShdw blurRad="38100" dist="38100" dir="2700000" algn="tl">
                    <a:srgbClr val="000000">
                      <a:alpha val="43137"/>
                    </a:srgbClr>
                  </a:outerShdw>
                </a:effectLst>
              </a:rPr>
              <a:t>and</a:t>
            </a:r>
            <a:r>
              <a:rPr lang="en-US" sz="2800" b="1" dirty="0" smtClean="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ASSOCIATION FOR THE BLIND AND </a:t>
            </a:r>
            <a:r>
              <a:rPr lang="en-US" sz="2800" b="1" dirty="0" smtClean="0">
                <a:effectLst>
                  <a:outerShdw blurRad="38100" dist="38100" dir="2700000" algn="tl">
                    <a:srgbClr val="000000">
                      <a:alpha val="43137"/>
                    </a:srgbClr>
                  </a:outerShdw>
                </a:effectLst>
              </a:rPr>
              <a:t>VISUALLY </a:t>
            </a:r>
            <a:r>
              <a:rPr lang="en-US" sz="2800" b="1" dirty="0">
                <a:effectLst>
                  <a:outerShdw blurRad="38100" dist="38100" dir="2700000" algn="tl">
                    <a:srgbClr val="000000">
                      <a:alpha val="43137"/>
                    </a:srgbClr>
                  </a:outerShdw>
                </a:effectLst>
              </a:rPr>
              <a:t>IMPAIRED</a:t>
            </a:r>
          </a:p>
        </p:txBody>
      </p:sp>
      <p:sp>
        <p:nvSpPr>
          <p:cNvPr id="3" name="Content Placeholder 2"/>
          <p:cNvSpPr>
            <a:spLocks noGrp="1"/>
          </p:cNvSpPr>
          <p:nvPr>
            <p:ph idx="1"/>
          </p:nvPr>
        </p:nvSpPr>
        <p:spPr>
          <a:xfrm>
            <a:off x="480060" y="1290533"/>
            <a:ext cx="5689246" cy="651654"/>
          </a:xfrm>
          <a:noFill/>
          <a:ln>
            <a:noFill/>
          </a:ln>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US" dirty="0">
                <a:solidFill>
                  <a:schemeClr val="tx1"/>
                </a:solidFill>
              </a:rPr>
              <a:t>Promotion of active and equal </a:t>
            </a:r>
            <a:r>
              <a:rPr lang="en-US" dirty="0" smtClean="0">
                <a:solidFill>
                  <a:schemeClr val="tx1"/>
                </a:solidFill>
              </a:rPr>
              <a:t>life </a:t>
            </a:r>
            <a:endParaRPr lang="en-GB" dirty="0">
              <a:solidFill>
                <a:schemeClr val="tx1"/>
              </a:solidFill>
            </a:endParaRPr>
          </a:p>
        </p:txBody>
      </p:sp>
      <p:sp>
        <p:nvSpPr>
          <p:cNvPr id="4" name="Title 1"/>
          <p:cNvSpPr txBox="1">
            <a:spLocks/>
          </p:cNvSpPr>
          <p:nvPr/>
        </p:nvSpPr>
        <p:spPr>
          <a:xfrm>
            <a:off x="480060" y="532435"/>
            <a:ext cx="11087099" cy="5433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GeoSlab703 MdCn BT" panose="02060506020205050403" pitchFamily="18" charset="0"/>
                <a:ea typeface="+mj-ea"/>
                <a:cs typeface="+mj-cs"/>
              </a:defRPr>
            </a:lvl1pPr>
          </a:lstStyle>
          <a:p>
            <a:endParaRPr lang="en-US" b="1" dirty="0"/>
          </a:p>
        </p:txBody>
      </p:sp>
      <p:pic>
        <p:nvPicPr>
          <p:cNvPr id="6" name="Picture 5" descr="Picture 056.jpg"/>
          <p:cNvPicPr>
            <a:picLocks noChangeAspect="1"/>
          </p:cNvPicPr>
          <p:nvPr/>
        </p:nvPicPr>
        <p:blipFill>
          <a:blip r:embed="rId2" cstate="print"/>
          <a:stretch>
            <a:fillRect/>
          </a:stretch>
        </p:blipFill>
        <p:spPr>
          <a:xfrm>
            <a:off x="601884" y="3460264"/>
            <a:ext cx="3135783" cy="2351837"/>
          </a:xfrm>
          <a:prstGeom prst="rect">
            <a:avLst/>
          </a:prstGeom>
          <a:ln w="63500" cmpd="dbl">
            <a:solidFill>
              <a:srgbClr val="0070C0"/>
            </a:solidFill>
          </a:ln>
        </p:spPr>
      </p:pic>
      <p:pic>
        <p:nvPicPr>
          <p:cNvPr id="7" name="Picture 6" descr="Picture 059.jpg"/>
          <p:cNvPicPr>
            <a:picLocks noChangeAspect="1"/>
          </p:cNvPicPr>
          <p:nvPr/>
        </p:nvPicPr>
        <p:blipFill>
          <a:blip r:embed="rId3" cstate="print"/>
          <a:stretch>
            <a:fillRect/>
          </a:stretch>
        </p:blipFill>
        <p:spPr>
          <a:xfrm>
            <a:off x="7812018" y="2156955"/>
            <a:ext cx="3218303" cy="2413727"/>
          </a:xfrm>
          <a:prstGeom prst="rect">
            <a:avLst/>
          </a:prstGeom>
          <a:ln w="63500" cmpd="dbl">
            <a:solidFill>
              <a:srgbClr val="0070C0"/>
            </a:solidFill>
          </a:ln>
        </p:spPr>
      </p:pic>
      <p:pic>
        <p:nvPicPr>
          <p:cNvPr id="8" name="Picture 7" descr="Picture 057.jpg"/>
          <p:cNvPicPr>
            <a:picLocks noChangeAspect="1"/>
          </p:cNvPicPr>
          <p:nvPr/>
        </p:nvPicPr>
        <p:blipFill>
          <a:blip r:embed="rId4" cstate="print"/>
          <a:stretch>
            <a:fillRect/>
          </a:stretch>
        </p:blipFill>
        <p:spPr>
          <a:xfrm>
            <a:off x="4167376" y="2937220"/>
            <a:ext cx="3300823" cy="2475617"/>
          </a:xfrm>
          <a:prstGeom prst="rect">
            <a:avLst/>
          </a:prstGeom>
          <a:ln w="63500" cmpd="dbl">
            <a:solidFill>
              <a:srgbClr val="0070C0"/>
            </a:solidFill>
          </a:ln>
        </p:spPr>
      </p:pic>
      <p:sp>
        <p:nvSpPr>
          <p:cNvPr id="10" name="Content Placeholder 2"/>
          <p:cNvSpPr txBox="1">
            <a:spLocks/>
          </p:cNvSpPr>
          <p:nvPr/>
        </p:nvSpPr>
        <p:spPr>
          <a:xfrm>
            <a:off x="480060" y="2070798"/>
            <a:ext cx="6803472" cy="6516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dirty="0"/>
              <a:t>Promotion of culture, sport and art activities </a:t>
            </a:r>
          </a:p>
        </p:txBody>
      </p:sp>
    </p:spTree>
    <p:extLst>
      <p:ext uri="{BB962C8B-B14F-4D97-AF65-F5344CB8AC3E}">
        <p14:creationId xmlns:p14="http://schemas.microsoft.com/office/powerpoint/2010/main" xmlns="" val="2217615883"/>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0060" y="532435"/>
            <a:ext cx="11087099" cy="5433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GeoSlab703 MdCn BT" panose="02060506020205050403" pitchFamily="18" charset="0"/>
                <a:ea typeface="+mj-ea"/>
                <a:cs typeface="+mj-cs"/>
              </a:defRPr>
            </a:lvl1pPr>
          </a:lstStyle>
          <a:p>
            <a:endParaRPr lang="en-US"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35471" y="2295864"/>
            <a:ext cx="3902748" cy="2924320"/>
          </a:xfrm>
          <a:prstGeom prst="rect">
            <a:avLst/>
          </a:prstGeom>
        </p:spPr>
      </p:pic>
      <p:sp>
        <p:nvSpPr>
          <p:cNvPr id="5" name="Title 1"/>
          <p:cNvSpPr>
            <a:spLocks noGrp="1"/>
          </p:cNvSpPr>
          <p:nvPr>
            <p:ph type="title"/>
          </p:nvPr>
        </p:nvSpPr>
        <p:spPr>
          <a:xfrm>
            <a:off x="480060" y="194205"/>
            <a:ext cx="11711940" cy="520180"/>
          </a:xfrm>
        </p:spPr>
        <p:txBody>
          <a:bodyPr>
            <a:noAutofit/>
          </a:bodyPr>
          <a:lstStyle/>
          <a:p>
            <a:r>
              <a:rPr lang="en-US" sz="2800" b="1" dirty="0">
                <a:effectLst>
                  <a:outerShdw blurRad="38100" dist="38100" dir="2700000" algn="tl">
                    <a:srgbClr val="000000">
                      <a:alpha val="43137"/>
                    </a:srgbClr>
                  </a:outerShdw>
                </a:effectLst>
              </a:rPr>
              <a:t>LIBRARY “MILOVAN VIDAKOVIĆ”, </a:t>
            </a:r>
            <a:r>
              <a:rPr lang="en-US" sz="2800" b="1" dirty="0" smtClean="0">
                <a:effectLst>
                  <a:outerShdw blurRad="38100" dist="38100" dir="2700000" algn="tl">
                    <a:srgbClr val="000000">
                      <a:alpha val="43137"/>
                    </a:srgbClr>
                  </a:outerShdw>
                </a:effectLst>
              </a:rPr>
              <a:t>Sopot, </a:t>
            </a:r>
            <a:r>
              <a:rPr lang="en-US" sz="2800" b="1" cap="none" dirty="0" smtClean="0">
                <a:effectLst>
                  <a:outerShdw blurRad="38100" dist="38100" dir="2700000" algn="tl">
                    <a:srgbClr val="000000">
                      <a:alpha val="43137"/>
                    </a:srgbClr>
                  </a:outerShdw>
                </a:effectLst>
              </a:rPr>
              <a:t>and</a:t>
            </a:r>
            <a:r>
              <a:rPr lang="en-US" sz="2800" b="1" dirty="0" smtClean="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HUMANITARIAN ASSOCIATION "CHILD CARE", Sopot</a:t>
            </a:r>
          </a:p>
        </p:txBody>
      </p:sp>
      <p:sp>
        <p:nvSpPr>
          <p:cNvPr id="6" name="Content Placeholder 2"/>
          <p:cNvSpPr txBox="1">
            <a:spLocks/>
          </p:cNvSpPr>
          <p:nvPr/>
        </p:nvSpPr>
        <p:spPr>
          <a:xfrm>
            <a:off x="387461" y="1417025"/>
            <a:ext cx="4655819" cy="6548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buNone/>
            </a:pPr>
            <a:r>
              <a:rPr lang="en-US" b="1" dirty="0">
                <a:solidFill>
                  <a:schemeClr val="tx1"/>
                </a:solidFill>
              </a:rPr>
              <a:t>Workshops Library for </a:t>
            </a:r>
            <a:r>
              <a:rPr lang="en-US" b="1" dirty="0" smtClean="0">
                <a:solidFill>
                  <a:schemeClr val="tx1"/>
                </a:solidFill>
              </a:rPr>
              <a:t>all</a:t>
            </a:r>
            <a:endParaRPr lang="en-GB" b="1" dirty="0">
              <a:solidFill>
                <a:schemeClr val="tx1"/>
              </a:solidFill>
            </a:endParaRPr>
          </a:p>
        </p:txBody>
      </p:sp>
      <p:sp>
        <p:nvSpPr>
          <p:cNvPr id="7" name="Content Placeholder 2"/>
          <p:cNvSpPr txBox="1">
            <a:spLocks/>
          </p:cNvSpPr>
          <p:nvPr/>
        </p:nvSpPr>
        <p:spPr>
          <a:xfrm>
            <a:off x="480060" y="2295864"/>
            <a:ext cx="2621958" cy="53547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buNone/>
            </a:pPr>
            <a:r>
              <a:rPr lang="x-none" sz="2400" dirty="0">
                <a:solidFill>
                  <a:schemeClr val="tx1"/>
                </a:solidFill>
              </a:rPr>
              <a:t>Poetry reading</a:t>
            </a:r>
            <a:endParaRPr lang="en-GB" sz="2400" dirty="0">
              <a:solidFill>
                <a:schemeClr val="tx1"/>
              </a:solidFill>
            </a:endParaRPr>
          </a:p>
        </p:txBody>
      </p:sp>
      <p:sp>
        <p:nvSpPr>
          <p:cNvPr id="8" name="Content Placeholder 2"/>
          <p:cNvSpPr txBox="1">
            <a:spLocks/>
          </p:cNvSpPr>
          <p:nvPr/>
        </p:nvSpPr>
        <p:spPr>
          <a:xfrm>
            <a:off x="480060" y="3478099"/>
            <a:ext cx="2621958" cy="53547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buNone/>
            </a:pPr>
            <a:r>
              <a:rPr lang="x-none" sz="2400" dirty="0">
                <a:solidFill>
                  <a:schemeClr val="tx1"/>
                </a:solidFill>
              </a:rPr>
              <a:t>Drawing</a:t>
            </a:r>
          </a:p>
        </p:txBody>
      </p:sp>
      <p:sp>
        <p:nvSpPr>
          <p:cNvPr id="9" name="Content Placeholder 2"/>
          <p:cNvSpPr txBox="1">
            <a:spLocks/>
          </p:cNvSpPr>
          <p:nvPr/>
        </p:nvSpPr>
        <p:spPr>
          <a:xfrm>
            <a:off x="480060" y="4660334"/>
            <a:ext cx="2621958" cy="53547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buNone/>
            </a:pPr>
            <a:r>
              <a:rPr lang="x-none" sz="2400" dirty="0">
                <a:solidFill>
                  <a:schemeClr val="tx1"/>
                </a:solidFill>
              </a:rPr>
              <a:t>Recitals</a:t>
            </a:r>
            <a:endParaRPr lang="en-GB" sz="2400" dirty="0">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71672" y="3743930"/>
            <a:ext cx="1547210" cy="20673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252335" y="3743930"/>
            <a:ext cx="2762313" cy="2067336"/>
          </a:xfrm>
          <a:prstGeom prst="rect">
            <a:avLst/>
          </a:prstGeom>
        </p:spPr>
      </p:pic>
      <p:sp>
        <p:nvSpPr>
          <p:cNvPr id="14" name="Content Placeholder 2"/>
          <p:cNvSpPr txBox="1">
            <a:spLocks/>
          </p:cNvSpPr>
          <p:nvPr/>
        </p:nvSpPr>
        <p:spPr>
          <a:xfrm>
            <a:off x="7554246" y="2831338"/>
            <a:ext cx="4460402" cy="6548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dk1"/>
                </a:solidFill>
                <a:effectLst/>
                <a:latin typeface="+mn-lt"/>
                <a:ea typeface="+mn-ea"/>
                <a:cs typeface="+mn-cs"/>
              </a:defRPr>
            </a:lvl9pPr>
          </a:lstStyle>
          <a:p>
            <a:pPr marL="0" indent="0" algn="ctr">
              <a:buNone/>
            </a:pPr>
            <a:r>
              <a:rPr lang="x-none" dirty="0">
                <a:solidFill>
                  <a:schemeClr val="tx1"/>
                </a:solidFill>
              </a:rPr>
              <a:t>Apple Day </a:t>
            </a:r>
            <a:endParaRPr lang="x-none" dirty="0" smtClean="0">
              <a:solidFill>
                <a:schemeClr val="tx1"/>
              </a:solidFill>
            </a:endParaRPr>
          </a:p>
        </p:txBody>
      </p:sp>
    </p:spTree>
    <p:extLst>
      <p:ext uri="{BB962C8B-B14F-4D97-AF65-F5344CB8AC3E}">
        <p14:creationId xmlns:p14="http://schemas.microsoft.com/office/powerpoint/2010/main" xmlns="" val="1832132121"/>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9B9ECB-66C6-4272-B733-D3032799BE27}" type="datetime1">
              <a:rPr lang="en-US" smtClean="0"/>
              <a:pPr/>
              <a:t>10/8/2019</a:t>
            </a:fld>
            <a:endParaRPr lang="en-US"/>
          </a:p>
        </p:txBody>
      </p:sp>
      <p:sp>
        <p:nvSpPr>
          <p:cNvPr id="5122" name="Content Placeholder 5"/>
          <p:cNvSpPr>
            <a:spLocks noGrp="1"/>
          </p:cNvSpPr>
          <p:nvPr>
            <p:ph idx="4294967295"/>
          </p:nvPr>
        </p:nvSpPr>
        <p:spPr>
          <a:xfrm>
            <a:off x="0" y="2016125"/>
            <a:ext cx="11163300" cy="4110038"/>
          </a:xfrm>
        </p:spPr>
        <p:txBody>
          <a:bodyPr/>
          <a:lstStyle/>
          <a:p>
            <a:pPr>
              <a:buFontTx/>
              <a:buNone/>
            </a:pPr>
            <a:endParaRPr lang="en-GB" dirty="0" smtClean="0"/>
          </a:p>
          <a:p>
            <a:pPr>
              <a:buFontTx/>
              <a:buNone/>
            </a:pPr>
            <a:r>
              <a:rPr lang="en-GB" dirty="0" smtClean="0">
                <a:latin typeface="Arial" pitchFamily="34" charset="0"/>
                <a:cs typeface="Arial" pitchFamily="34" charset="0"/>
              </a:rPr>
              <a:t>Position: Europe, South-East</a:t>
            </a:r>
          </a:p>
          <a:p>
            <a:pPr>
              <a:buFontTx/>
              <a:buNone/>
            </a:pPr>
            <a:r>
              <a:rPr lang="en-GB" dirty="0" smtClean="0">
                <a:latin typeface="Arial" pitchFamily="34" charset="0"/>
                <a:cs typeface="Arial" pitchFamily="34" charset="0"/>
              </a:rPr>
              <a:t>Area: 88.361 km</a:t>
            </a:r>
            <a:r>
              <a:rPr lang="en-GB" baseline="30000" dirty="0" smtClean="0">
                <a:latin typeface="Arial" pitchFamily="34" charset="0"/>
                <a:cs typeface="Arial" pitchFamily="34" charset="0"/>
              </a:rPr>
              <a:t>2</a:t>
            </a:r>
          </a:p>
          <a:p>
            <a:pPr>
              <a:buFontTx/>
              <a:buNone/>
            </a:pPr>
            <a:r>
              <a:rPr lang="en-GB" dirty="0" smtClean="0">
                <a:latin typeface="Arial" pitchFamily="34" charset="0"/>
                <a:cs typeface="Arial" pitchFamily="34" charset="0"/>
              </a:rPr>
              <a:t>Population: </a:t>
            </a:r>
            <a:r>
              <a:rPr lang="sr-Latn-CS" dirty="0" smtClean="0">
                <a:latin typeface="Arial" pitchFamily="34" charset="0"/>
                <a:cs typeface="Arial" pitchFamily="34" charset="0"/>
              </a:rPr>
              <a:t>7.498.00</a:t>
            </a:r>
            <a:r>
              <a:rPr lang="en-US" dirty="0" smtClean="0">
                <a:latin typeface="Arial" pitchFamily="34" charset="0"/>
                <a:cs typeface="Arial" pitchFamily="34" charset="0"/>
              </a:rPr>
              <a:t>0</a:t>
            </a:r>
          </a:p>
          <a:p>
            <a:pPr>
              <a:buFontTx/>
              <a:buNone/>
            </a:pPr>
            <a:r>
              <a:rPr lang="en-US" dirty="0" smtClean="0">
                <a:latin typeface="Arial" pitchFamily="34" charset="0"/>
                <a:cs typeface="Arial" pitchFamily="34" charset="0"/>
              </a:rPr>
              <a:t>Capital: Belgrade</a:t>
            </a:r>
            <a:endParaRPr lang="en-GB" dirty="0" smtClean="0">
              <a:latin typeface="Arial" pitchFamily="34" charset="0"/>
              <a:cs typeface="Arial" pitchFamily="34" charset="0"/>
            </a:endParaRPr>
          </a:p>
          <a:p>
            <a:pPr eaLnBrk="1" hangingPunct="1">
              <a:buFontTx/>
              <a:buNone/>
            </a:pPr>
            <a:endParaRPr lang="en-US" dirty="0" smtClean="0"/>
          </a:p>
          <a:p>
            <a:pPr eaLnBrk="1" hangingPunct="1">
              <a:buFontTx/>
              <a:buNone/>
            </a:pPr>
            <a:endParaRPr lang="sr-Latn-CS" dirty="0" smtClean="0"/>
          </a:p>
        </p:txBody>
      </p:sp>
      <p:sp>
        <p:nvSpPr>
          <p:cNvPr id="7" name="Title 6"/>
          <p:cNvSpPr>
            <a:spLocks noGrp="1"/>
          </p:cNvSpPr>
          <p:nvPr>
            <p:ph type="title" idx="4294967295"/>
          </p:nvPr>
        </p:nvSpPr>
        <p:spPr>
          <a:xfrm>
            <a:off x="0" y="147638"/>
            <a:ext cx="8178800" cy="1284287"/>
          </a:xfrm>
        </p:spPr>
        <p:txBody>
          <a:bodyPr/>
          <a:lstStyle/>
          <a:p>
            <a:pPr eaLnBrk="1" hangingPunct="1">
              <a:defRPr/>
            </a:pPr>
            <a:r>
              <a:rPr lang="en-US" dirty="0" smtClean="0">
                <a:effectLst>
                  <a:outerShdw blurRad="38100" dist="38100" dir="2700000" algn="tl">
                    <a:srgbClr val="C0C0C0"/>
                  </a:outerShdw>
                </a:effectLst>
                <a:latin typeface="Arial" pitchFamily="34" charset="0"/>
                <a:cs typeface="Arial" pitchFamily="34" charset="0"/>
              </a:rPr>
              <a:t>SERBIA</a:t>
            </a:r>
            <a:endParaRPr lang="sr-Latn-CS" dirty="0" smtClean="0">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0060" y="532435"/>
            <a:ext cx="11087099" cy="5433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GeoSlab703 MdCn BT" panose="02060506020205050403" pitchFamily="18" charset="0"/>
                <a:ea typeface="+mj-ea"/>
                <a:cs typeface="+mj-cs"/>
              </a:defRPr>
            </a:lvl1pPr>
          </a:lstStyle>
          <a:p>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0541" y="2765275"/>
            <a:ext cx="3793072" cy="2278673"/>
          </a:xfrm>
          <a:prstGeom prst="rect">
            <a:avLst/>
          </a:prstGeom>
          <a:ln w="38100" cmpd="dbl">
            <a:solidFill>
              <a:srgbClr val="0070C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3953" y="2757609"/>
            <a:ext cx="3038232" cy="2278673"/>
          </a:xfrm>
          <a:prstGeom prst="rect">
            <a:avLst/>
          </a:prstGeom>
          <a:ln w="38100" cmpd="dbl">
            <a:solidFill>
              <a:srgbClr val="0070C0"/>
            </a:solidFill>
          </a:ln>
        </p:spPr>
      </p:pic>
      <p:sp>
        <p:nvSpPr>
          <p:cNvPr id="8" name="Title 1"/>
          <p:cNvSpPr>
            <a:spLocks noGrp="1"/>
          </p:cNvSpPr>
          <p:nvPr>
            <p:ph type="title"/>
          </p:nvPr>
        </p:nvSpPr>
        <p:spPr>
          <a:xfrm>
            <a:off x="510541" y="230573"/>
            <a:ext cx="11056618" cy="520180"/>
          </a:xfrm>
        </p:spPr>
        <p:txBody>
          <a:bodyPr>
            <a:noAutofit/>
          </a:bodyPr>
          <a:lstStyle/>
          <a:p>
            <a:r>
              <a:rPr lang="en-US" sz="2800" b="1" dirty="0">
                <a:effectLst>
                  <a:outerShdw blurRad="38100" dist="38100" dir="2700000" algn="tl">
                    <a:srgbClr val="000000">
                      <a:alpha val="43137"/>
                    </a:srgbClr>
                  </a:outerShdw>
                </a:effectLst>
              </a:rPr>
              <a:t>LIBRARY "PETAR KOČIĆ", VRAČAR, and ASSOCIATION "LIVING TOGETHER"; LIBRARY and HENDI CENTER "</a:t>
            </a:r>
            <a:r>
              <a:rPr lang="en-US" sz="2800" b="1">
                <a:effectLst>
                  <a:outerShdw blurRad="38100" dist="38100" dir="2700000" algn="tl">
                    <a:srgbClr val="000000">
                      <a:alpha val="43137"/>
                    </a:srgbClr>
                  </a:outerShdw>
                </a:effectLst>
              </a:rPr>
              <a:t>KOLOSEUM</a:t>
            </a:r>
            <a:r>
              <a:rPr lang="en-US" sz="2800" b="1" smtClean="0">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p:txBody>
      </p:sp>
      <p:sp>
        <p:nvSpPr>
          <p:cNvPr id="10" name="Content Placeholder 2"/>
          <p:cNvSpPr txBox="1">
            <a:spLocks/>
          </p:cNvSpPr>
          <p:nvPr/>
        </p:nvSpPr>
        <p:spPr>
          <a:xfrm>
            <a:off x="4396050" y="1545348"/>
            <a:ext cx="3663677" cy="654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9pPr>
          </a:lstStyle>
          <a:p>
            <a:pPr marL="0" indent="0" algn="ctr">
              <a:buNone/>
            </a:pPr>
            <a:r>
              <a:rPr lang="sr-Latn-CS" dirty="0">
                <a:solidFill>
                  <a:schemeClr val="tx1"/>
                </a:solidFill>
              </a:rPr>
              <a:t>Reading lessons</a:t>
            </a:r>
            <a:endParaRPr lang="sr-Latn-CS" dirty="0" smtClean="0">
              <a:solidFill>
                <a:schemeClr val="tx1"/>
              </a:solidFill>
            </a:endParaRPr>
          </a:p>
        </p:txBody>
      </p:sp>
      <p:sp>
        <p:nvSpPr>
          <p:cNvPr id="11" name="Content Placeholder 2"/>
          <p:cNvSpPr txBox="1">
            <a:spLocks/>
          </p:cNvSpPr>
          <p:nvPr/>
        </p:nvSpPr>
        <p:spPr>
          <a:xfrm>
            <a:off x="1014074" y="1545348"/>
            <a:ext cx="3062553" cy="654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9pPr>
          </a:lstStyle>
          <a:p>
            <a:pPr marL="0" indent="0" algn="ctr">
              <a:buNone/>
            </a:pPr>
            <a:r>
              <a:rPr lang="sr-Latn-CS" dirty="0">
                <a:solidFill>
                  <a:schemeClr val="tx1"/>
                </a:solidFill>
              </a:rPr>
              <a:t>Puppet shows</a:t>
            </a:r>
            <a:endParaRPr lang="sr-Latn-CS" dirty="0" smtClean="0">
              <a:solidFill>
                <a:schemeClr val="tx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75406" y="2757609"/>
            <a:ext cx="3429509" cy="2286339"/>
          </a:xfrm>
          <a:prstGeom prst="rect">
            <a:avLst/>
          </a:prstGeom>
          <a:ln w="38100" cmpd="dbl">
            <a:solidFill>
              <a:schemeClr val="accent1"/>
            </a:solidFill>
          </a:ln>
        </p:spPr>
      </p:pic>
      <p:sp>
        <p:nvSpPr>
          <p:cNvPr id="13" name="Content Placeholder 2"/>
          <p:cNvSpPr txBox="1">
            <a:spLocks/>
          </p:cNvSpPr>
          <p:nvPr/>
        </p:nvSpPr>
        <p:spPr>
          <a:xfrm>
            <a:off x="8379151" y="1218063"/>
            <a:ext cx="3663677" cy="145600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003984"/>
              </a:buClr>
              <a:buSzPct val="100000"/>
              <a:buFont typeface="Arial" panose="020B0604020202020204" pitchFamily="34" charset="0"/>
              <a:buChar char="•"/>
              <a:defRPr sz="2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400" kern="1200" cap="none" baseline="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20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800" kern="1200" cap="none" baseline="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rgbClr val="003984"/>
              </a:buClr>
              <a:buSzPct val="100000"/>
              <a:buFont typeface="Arial" panose="020B0604020202020204" pitchFamily="34" charset="0"/>
              <a:buChar char="•"/>
              <a:defRPr sz="16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lt1"/>
                </a:solidFill>
                <a:effectLst/>
                <a:latin typeface="+mn-lt"/>
                <a:ea typeface="+mn-ea"/>
                <a:cs typeface="+mn-cs"/>
              </a:defRPr>
            </a:lvl9pPr>
          </a:lstStyle>
          <a:p>
            <a:pPr marL="0" indent="0" algn="ctr">
              <a:buNone/>
            </a:pPr>
            <a:r>
              <a:rPr lang="en-US" dirty="0">
                <a:solidFill>
                  <a:schemeClr val="tx1"/>
                </a:solidFill>
              </a:rPr>
              <a:t>Storytelling workshop in a sign language </a:t>
            </a:r>
            <a:endParaRPr lang="sr-Latn-CS" dirty="0" smtClean="0">
              <a:solidFill>
                <a:schemeClr val="tx1"/>
              </a:solidFill>
            </a:endParaRPr>
          </a:p>
        </p:txBody>
      </p:sp>
    </p:spTree>
    <p:extLst>
      <p:ext uri="{BB962C8B-B14F-4D97-AF65-F5344CB8AC3E}">
        <p14:creationId xmlns:p14="http://schemas.microsoft.com/office/powerpoint/2010/main" xmlns="" val="3537773835"/>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0060" y="532435"/>
            <a:ext cx="11087099" cy="5433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GeoSlab703 MdCn BT" panose="02060506020205050403" pitchFamily="18" charset="0"/>
                <a:ea typeface="+mj-ea"/>
                <a:cs typeface="+mj-cs"/>
              </a:defRPr>
            </a:lvl1pPr>
          </a:lstStyle>
          <a:p>
            <a:endParaRPr lang="en-US" b="1" dirty="0">
              <a:solidFill>
                <a:srgbClr val="003984"/>
              </a:solidFill>
            </a:endParaRPr>
          </a:p>
        </p:txBody>
      </p:sp>
      <p:graphicFrame>
        <p:nvGraphicFramePr>
          <p:cNvPr id="2" name="Diagram 1"/>
          <p:cNvGraphicFramePr/>
          <p:nvPr>
            <p:extLst>
              <p:ext uri="{D42A27DB-BD31-4B8C-83A1-F6EECF244321}">
                <p14:modId xmlns:p14="http://schemas.microsoft.com/office/powerpoint/2010/main" xmlns="" val="1499069129"/>
              </p:ext>
            </p:extLst>
          </p:nvPr>
        </p:nvGraphicFramePr>
        <p:xfrm>
          <a:off x="1180617" y="104173"/>
          <a:ext cx="10212921" cy="592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52307140"/>
      </p:ext>
    </p:extLst>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b="1" dirty="0" smtClean="0">
                <a:effectLst>
                  <a:outerShdw blurRad="38100" dist="38100" dir="2700000" algn="tl">
                    <a:srgbClr val="000000">
                      <a:alpha val="43137"/>
                    </a:srgbClr>
                  </a:outerShdw>
                </a:effectLst>
              </a:rPr>
              <a:t>WEDNESDAYS AT 10</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0059" y="1299838"/>
            <a:ext cx="11087099" cy="4259959"/>
          </a:xfrm>
        </p:spPr>
        <p:txBody>
          <a:bodyPr>
            <a:noAutofit/>
          </a:bodyPr>
          <a:lstStyle/>
          <a:p>
            <a:r>
              <a:rPr lang="sr-Latn-CS" sz="2000" dirty="0" smtClean="0"/>
              <a:t>Let’s read              </a:t>
            </a:r>
          </a:p>
          <a:p>
            <a:r>
              <a:rPr lang="en-US" sz="2000" dirty="0"/>
              <a:t>Travel with a fairy tale </a:t>
            </a:r>
            <a:r>
              <a:rPr lang="en-US" sz="2000" dirty="0" smtClean="0"/>
              <a:t>(</a:t>
            </a:r>
            <a:r>
              <a:rPr lang="en-US" sz="2000" dirty="0"/>
              <a:t>developing reading habits among children, adapted school curriculum for children with disabilities)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24191" y="2725048"/>
            <a:ext cx="4200163" cy="3127394"/>
          </a:xfrm>
          <a:prstGeom prst="rect">
            <a:avLst/>
          </a:prstGeom>
          <a:ln w="63500" cmpd="dbl">
            <a:solidFill>
              <a:schemeClr val="bg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9225" y="2436161"/>
            <a:ext cx="4456337" cy="3347709"/>
          </a:xfrm>
          <a:prstGeom prst="rect">
            <a:avLst/>
          </a:prstGeom>
        </p:spPr>
      </p:pic>
    </p:spTree>
    <p:extLst>
      <p:ext uri="{BB962C8B-B14F-4D97-AF65-F5344CB8AC3E}">
        <p14:creationId xmlns:p14="http://schemas.microsoft.com/office/powerpoint/2010/main" xmlns="" val="1505715182"/>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Drama workshop</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0060" y="1311996"/>
            <a:ext cx="11087099" cy="795436"/>
          </a:xfrm>
          <a:noFill/>
          <a:ln>
            <a:noFill/>
          </a:ln>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sr-Latn-CS" sz="2400" dirty="0" smtClean="0">
                <a:solidFill>
                  <a:schemeClr val="tx1"/>
                </a:solidFill>
              </a:rPr>
              <a:t>P</a:t>
            </a:r>
            <a:r>
              <a:rPr lang="en-US" sz="2400" dirty="0" err="1" smtClean="0">
                <a:solidFill>
                  <a:schemeClr val="tx1"/>
                </a:solidFill>
              </a:rPr>
              <a:t>rogram</a:t>
            </a:r>
            <a:r>
              <a:rPr lang="en-US" sz="2400" dirty="0" smtClean="0">
                <a:solidFill>
                  <a:schemeClr val="tx1"/>
                </a:solidFill>
              </a:rPr>
              <a:t> developed for children who have a talent for acting, writing, set design, costumes, poster design and dance</a:t>
            </a:r>
          </a:p>
          <a:p>
            <a:pPr marL="0" indent="0">
              <a:buNone/>
            </a:pPr>
            <a:endParaRPr lang="en-US" sz="24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62055" y="2286349"/>
            <a:ext cx="4861554" cy="3644095"/>
          </a:xfrm>
          <a:prstGeom prst="rect">
            <a:avLst/>
          </a:prstGeom>
          <a:ln w="38100" cmpd="dbl">
            <a:solidFill>
              <a:schemeClr val="accent6"/>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9731" y="2282702"/>
            <a:ext cx="4665948" cy="3641010"/>
          </a:xfrm>
          <a:prstGeom prst="rect">
            <a:avLst/>
          </a:prstGeom>
          <a:ln w="38100" cmpd="dbl">
            <a:solidFill>
              <a:schemeClr val="accent6"/>
            </a:solidFill>
          </a:ln>
        </p:spPr>
      </p:pic>
    </p:spTree>
    <p:extLst>
      <p:ext uri="{BB962C8B-B14F-4D97-AF65-F5344CB8AC3E}">
        <p14:creationId xmlns:p14="http://schemas.microsoft.com/office/powerpoint/2010/main" xmlns="" val="1884962329"/>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CS" b="1" dirty="0" smtClean="0">
                <a:effectLst>
                  <a:outerShdw blurRad="38100" dist="38100" dir="2700000" algn="tl">
                    <a:srgbClr val="000000">
                      <a:alpha val="43137"/>
                    </a:srgbClr>
                  </a:outerShdw>
                </a:effectLst>
              </a:rPr>
              <a:t>SAME IN DIVERSITY, (LIBRARY </a:t>
            </a:r>
            <a:r>
              <a:rPr lang="sr-Latn-CS" b="1" dirty="0">
                <a:effectLst>
                  <a:outerShdw blurRad="38100" dist="38100" dir="2700000" algn="tl">
                    <a:srgbClr val="000000">
                      <a:alpha val="43137"/>
                    </a:srgbClr>
                  </a:outerShdw>
                </a:effectLst>
              </a:rPr>
              <a:t>"PETAR  KOČIĆ", Vračar, </a:t>
            </a:r>
            <a:r>
              <a:rPr lang="sr-Latn-CS" b="1" cap="none" dirty="0" smtClean="0">
                <a:effectLst>
                  <a:outerShdw blurRad="38100" dist="38100" dir="2700000" algn="tl">
                    <a:srgbClr val="000000">
                      <a:alpha val="43137"/>
                    </a:srgbClr>
                  </a:outerShdw>
                </a:effectLst>
              </a:rPr>
              <a:t>and</a:t>
            </a:r>
            <a:r>
              <a:rPr lang="sr-Latn-CS" b="1" dirty="0" smtClean="0">
                <a:effectLst>
                  <a:outerShdw blurRad="38100" dist="38100" dir="2700000" algn="tl">
                    <a:srgbClr val="000000">
                      <a:alpha val="43137"/>
                    </a:srgbClr>
                  </a:outerShdw>
                </a:effectLst>
              </a:rPr>
              <a:t> </a:t>
            </a:r>
            <a:r>
              <a:rPr lang="sr-Latn-CS" b="1" dirty="0">
                <a:effectLst>
                  <a:outerShdw blurRad="38100" dist="38100" dir="2700000" algn="tl">
                    <a:srgbClr val="000000">
                      <a:alpha val="43137"/>
                    </a:srgbClr>
                  </a:outerShdw>
                </a:effectLst>
              </a:rPr>
              <a:t>HENDI CENTER "KOLOSEUM")</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0061" y="1380565"/>
            <a:ext cx="6545580" cy="4563035"/>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sr-Latn-CS" sz="2400" dirty="0" smtClean="0">
                <a:solidFill>
                  <a:schemeClr val="tx1"/>
                </a:solidFill>
              </a:rPr>
              <a:t>Workshops (education of high school students on the rights of persons with disabilities, development of a higher degree of tolerance towards persons with disabilities and their integration into society)</a:t>
            </a:r>
            <a:endParaRPr lang="en-US" sz="2400" dirty="0" smtClean="0">
              <a:solidFill>
                <a:schemeClr val="tx1"/>
              </a:solidFill>
            </a:endParaRPr>
          </a:p>
          <a:p>
            <a:r>
              <a:rPr lang="sr-Latn-CS" sz="2400" dirty="0" smtClean="0">
                <a:solidFill>
                  <a:schemeClr val="tx1"/>
                </a:solidFill>
              </a:rPr>
              <a:t>On the occasion of the International Day of Persons with Disabilities (December 3) program </a:t>
            </a:r>
            <a:r>
              <a:rPr lang="en-GB" sz="2400" dirty="0" smtClean="0">
                <a:solidFill>
                  <a:schemeClr val="tx1"/>
                </a:solidFill>
              </a:rPr>
              <a:t>“</a:t>
            </a:r>
            <a:r>
              <a:rPr lang="sr-Latn-CS" sz="2400" dirty="0" smtClean="0">
                <a:solidFill>
                  <a:schemeClr val="tx1"/>
                </a:solidFill>
              </a:rPr>
              <a:t>For Life Without Barriers</a:t>
            </a:r>
            <a:r>
              <a:rPr lang="en-GB" sz="2400" dirty="0" smtClean="0">
                <a:solidFill>
                  <a:schemeClr val="tx1"/>
                </a:solidFill>
              </a:rPr>
              <a:t>”</a:t>
            </a:r>
            <a:r>
              <a:rPr lang="sr-Latn-CS" sz="2400" dirty="0" smtClean="0">
                <a:solidFill>
                  <a:schemeClr val="tx1"/>
                </a:solidFill>
              </a:rPr>
              <a:t>–screenings of films about dissability, film by Idriss Gabel</a:t>
            </a:r>
            <a:endParaRPr lang="en-US" sz="24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74603" y="1371600"/>
            <a:ext cx="4717397" cy="4438650"/>
          </a:xfrm>
          <a:prstGeom prst="rect">
            <a:avLst/>
          </a:prstGeom>
          <a:ln w="38100" cmpd="dbl">
            <a:solidFill>
              <a:schemeClr val="accent6"/>
            </a:solidFill>
          </a:ln>
        </p:spPr>
      </p:pic>
    </p:spTree>
    <p:extLst>
      <p:ext uri="{BB962C8B-B14F-4D97-AF65-F5344CB8AC3E}">
        <p14:creationId xmlns:p14="http://schemas.microsoft.com/office/powerpoint/2010/main" xmlns="" val="3144049017"/>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LIBRARY "PETAR  KOČIĆ", </a:t>
            </a:r>
            <a:r>
              <a:rPr lang="en-US" b="1" dirty="0" err="1">
                <a:effectLst>
                  <a:outerShdw blurRad="38100" dist="38100" dir="2700000" algn="tl">
                    <a:srgbClr val="000000">
                      <a:alpha val="43137"/>
                    </a:srgbClr>
                  </a:outerShdw>
                </a:effectLst>
              </a:rPr>
              <a:t>Vračar</a:t>
            </a:r>
            <a:r>
              <a:rPr lang="en-US" b="1" dirty="0">
                <a:effectLst>
                  <a:outerShdw blurRad="38100" dist="38100" dir="2700000" algn="tl">
                    <a:srgbClr val="000000">
                      <a:alpha val="43137"/>
                    </a:srgbClr>
                  </a:outerShdw>
                </a:effectLst>
              </a:rPr>
              <a:t>, </a:t>
            </a:r>
            <a:r>
              <a:rPr lang="en-US" b="1" cap="none" dirty="0" smtClean="0">
                <a:effectLst>
                  <a:outerShdw blurRad="38100" dist="38100" dir="2700000" algn="tl">
                    <a:srgbClr val="000000">
                      <a:alpha val="43137"/>
                    </a:srgbClr>
                  </a:outerShdw>
                </a:effectLst>
              </a:rPr>
              <a:t>and</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CENTER FOR PERSONS WITH AUTISM "KORNELIJE")</a:t>
            </a:r>
          </a:p>
        </p:txBody>
      </p:sp>
      <p:sp>
        <p:nvSpPr>
          <p:cNvPr id="3" name="Content Placeholder 2"/>
          <p:cNvSpPr>
            <a:spLocks noGrp="1"/>
          </p:cNvSpPr>
          <p:nvPr>
            <p:ph idx="1"/>
          </p:nvPr>
        </p:nvSpPr>
        <p:spPr>
          <a:xfrm>
            <a:off x="480060" y="1334846"/>
            <a:ext cx="11452858" cy="1141654"/>
          </a:xfrm>
          <a:noFill/>
          <a:ln>
            <a:noFill/>
          </a:ln>
        </p:spPr>
        <p:style>
          <a:lnRef idx="2">
            <a:schemeClr val="accent6"/>
          </a:lnRef>
          <a:fillRef idx="1">
            <a:schemeClr val="lt1"/>
          </a:fillRef>
          <a:effectRef idx="0">
            <a:schemeClr val="accent6"/>
          </a:effectRef>
          <a:fontRef idx="minor">
            <a:schemeClr val="dk1"/>
          </a:fontRef>
        </p:style>
        <p:txBody>
          <a:bodyPr>
            <a:normAutofit/>
          </a:bodyPr>
          <a:lstStyle/>
          <a:p>
            <a:pPr marL="0" indent="0" algn="ctr">
              <a:buNone/>
            </a:pPr>
            <a:r>
              <a:rPr lang="en-US" sz="2400" b="1" dirty="0">
                <a:solidFill>
                  <a:schemeClr val="tx1"/>
                </a:solidFill>
              </a:rPr>
              <a:t>Social events </a:t>
            </a:r>
            <a:endParaRPr lang="en-US" sz="2400" b="1" dirty="0" smtClean="0">
              <a:solidFill>
                <a:schemeClr val="tx1"/>
              </a:solidFill>
            </a:endParaRPr>
          </a:p>
          <a:p>
            <a:pPr marL="0" indent="0" algn="ctr">
              <a:buNone/>
            </a:pPr>
            <a:r>
              <a:rPr lang="en-US" sz="2400" b="1" dirty="0" smtClean="0">
                <a:solidFill>
                  <a:schemeClr val="tx1"/>
                </a:solidFill>
              </a:rPr>
              <a:t>(</a:t>
            </a:r>
            <a:r>
              <a:rPr lang="en-US" sz="2400" b="1" dirty="0">
                <a:solidFill>
                  <a:schemeClr val="tx1"/>
                </a:solidFill>
              </a:rPr>
              <a:t>music, film screenings, CDs with children's songs, talks, art workshops</a:t>
            </a:r>
            <a:r>
              <a:rPr lang="en-US" sz="2400" b="1" dirty="0" smtClean="0">
                <a:solidFill>
                  <a:schemeClr val="tx1"/>
                </a:solidFill>
              </a:rPr>
              <a:t>)</a:t>
            </a:r>
            <a:endParaRPr lang="en-US" sz="2400" b="1"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58045" y="3090987"/>
            <a:ext cx="3463233" cy="2597425"/>
          </a:xfrm>
          <a:prstGeom prst="rect">
            <a:avLst/>
          </a:prstGeom>
          <a:ln w="38100" cmpd="dbl">
            <a:solidFill>
              <a:schemeClr val="accent6"/>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0060" y="2735581"/>
            <a:ext cx="3603929" cy="2597426"/>
          </a:xfrm>
          <a:prstGeom prst="rect">
            <a:avLst/>
          </a:prstGeom>
          <a:ln w="38100" cmpd="dbl">
            <a:solidFill>
              <a:schemeClr val="accent6"/>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95335" y="3171493"/>
            <a:ext cx="3637583" cy="2728188"/>
          </a:xfrm>
          <a:prstGeom prst="rect">
            <a:avLst/>
          </a:prstGeom>
          <a:ln w="38100" cmpd="dbl">
            <a:solidFill>
              <a:schemeClr val="accent6"/>
            </a:solidFill>
          </a:ln>
        </p:spPr>
      </p:pic>
    </p:spTree>
    <p:extLst>
      <p:ext uri="{BB962C8B-B14F-4D97-AF65-F5344CB8AC3E}">
        <p14:creationId xmlns:p14="http://schemas.microsoft.com/office/powerpoint/2010/main" xmlns="" val="1585488688"/>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59" y="104172"/>
            <a:ext cx="11087099" cy="508606"/>
          </a:xfrm>
        </p:spPr>
        <p:txBody>
          <a:bodyPr>
            <a:normAutofit fontScale="90000"/>
          </a:bodyPr>
          <a:lstStyle/>
          <a:p>
            <a:r>
              <a:rPr lang="en-US" b="1" dirty="0">
                <a:effectLst>
                  <a:outerShdw blurRad="38100" dist="38100" dir="2700000" algn="tl">
                    <a:srgbClr val="000000">
                      <a:alpha val="43137"/>
                    </a:srgbClr>
                  </a:outerShdw>
                </a:effectLst>
              </a:rPr>
              <a:t>LIBRARY “JOVAN DUČIĆ”, </a:t>
            </a:r>
            <a:r>
              <a:rPr lang="en-US" b="1" dirty="0" err="1">
                <a:effectLst>
                  <a:outerShdw blurRad="38100" dist="38100" dir="2700000" algn="tl">
                    <a:srgbClr val="000000">
                      <a:alpha val="43137"/>
                    </a:srgbClr>
                  </a:outerShdw>
                </a:effectLst>
              </a:rPr>
              <a:t>Barajevo</a:t>
            </a:r>
            <a:r>
              <a:rPr lang="en-US" b="1" dirty="0">
                <a:effectLst>
                  <a:outerShdw blurRad="38100" dist="38100" dir="2700000" algn="tl">
                    <a:srgbClr val="000000">
                      <a:alpha val="43137"/>
                    </a:srgbClr>
                  </a:outerShdw>
                </a:effectLst>
              </a:rPr>
              <a:t>, </a:t>
            </a:r>
            <a:r>
              <a:rPr lang="en-US" b="1" cap="none" dirty="0" smtClean="0">
                <a:effectLst>
                  <a:outerShdw blurRad="38100" dist="38100" dir="2700000" algn="tl">
                    <a:srgbClr val="000000">
                      <a:alpha val="43137"/>
                    </a:srgbClr>
                  </a:outerShdw>
                </a:effectLst>
              </a:rPr>
              <a:t>and</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CENTER FOR HOUSING </a:t>
            </a:r>
            <a:r>
              <a:rPr lang="en-US" b="1" cap="none" dirty="0" smtClean="0">
                <a:effectLst>
                  <a:outerShdw blurRad="38100" dist="38100" dir="2700000" algn="tl">
                    <a:srgbClr val="000000">
                      <a:alpha val="43137"/>
                    </a:srgbClr>
                  </a:outerShdw>
                </a:effectLst>
              </a:rPr>
              <a:t>AND</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DAYCARE FOR  CHILDREN </a:t>
            </a:r>
            <a:r>
              <a:rPr lang="en-US" b="1" cap="none" dirty="0" smtClean="0">
                <a:effectLst>
                  <a:outerShdw blurRad="38100" dist="38100" dir="2700000" algn="tl">
                    <a:srgbClr val="000000">
                      <a:alpha val="43137"/>
                    </a:srgbClr>
                  </a:outerShdw>
                </a:effectLst>
              </a:rPr>
              <a:t>AND</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YOUTH WITH DISABILITIES, </a:t>
            </a:r>
            <a:r>
              <a:rPr lang="en-US" b="1" dirty="0" err="1">
                <a:effectLst>
                  <a:outerShdw blurRad="38100" dist="38100" dir="2700000" algn="tl">
                    <a:srgbClr val="000000">
                      <a:alpha val="43137"/>
                    </a:srgbClr>
                  </a:outerShdw>
                </a:effectLst>
              </a:rPr>
              <a:t>Šiljakovac</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0060" y="1380566"/>
            <a:ext cx="11087100" cy="830200"/>
          </a:xfrm>
        </p:spPr>
        <p:txBody>
          <a:bodyPr>
            <a:normAutofit/>
          </a:bodyPr>
          <a:lstStyle/>
          <a:p>
            <a:pPr marL="0" indent="0">
              <a:buNone/>
            </a:pPr>
            <a:r>
              <a:rPr lang="en-US" dirty="0"/>
              <a:t>Folk tradition workshops (weaving, needlework, old crafts, costume balls) </a:t>
            </a:r>
            <a:endParaRPr lang="sr-Latn-CS" dirty="0" smtClean="0">
              <a:solidFill>
                <a:srgbClr val="0070C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24358" y="2210765"/>
            <a:ext cx="1983785" cy="3531365"/>
          </a:xfrm>
          <a:prstGeom prst="rect">
            <a:avLst/>
          </a:prstGeom>
          <a:ln w="38100" cmpd="dbl">
            <a:solidFill>
              <a:schemeClr val="accent6"/>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3918" y="2210765"/>
            <a:ext cx="4699379" cy="3531365"/>
          </a:xfrm>
          <a:prstGeom prst="rect">
            <a:avLst/>
          </a:prstGeom>
          <a:ln w="38100" cmpd="dbl">
            <a:solidFill>
              <a:schemeClr val="accent6"/>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52930" y="2210765"/>
            <a:ext cx="1986392" cy="3531365"/>
          </a:xfrm>
          <a:prstGeom prst="rect">
            <a:avLst/>
          </a:prstGeom>
          <a:ln w="38100" cmpd="dbl">
            <a:solidFill>
              <a:schemeClr val="accent6"/>
            </a:solidFill>
          </a:ln>
        </p:spPr>
      </p:pic>
    </p:spTree>
    <p:extLst>
      <p:ext uri="{BB962C8B-B14F-4D97-AF65-F5344CB8AC3E}">
        <p14:creationId xmlns:p14="http://schemas.microsoft.com/office/powerpoint/2010/main" xmlns="" val="2352591909"/>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rPr>
              <a:t>ŠILJAKOVAC</a:t>
            </a:r>
          </a:p>
        </p:txBody>
      </p:sp>
      <p:sp>
        <p:nvSpPr>
          <p:cNvPr id="3" name="Content Placeholder 2"/>
          <p:cNvSpPr>
            <a:spLocks noGrp="1"/>
          </p:cNvSpPr>
          <p:nvPr>
            <p:ph idx="1"/>
          </p:nvPr>
        </p:nvSpPr>
        <p:spPr/>
        <p:txBody>
          <a:bodyPr>
            <a:normAutofit/>
          </a:bodyPr>
          <a:lstStyle/>
          <a:p>
            <a:r>
              <a:rPr lang="en-US" dirty="0"/>
              <a:t>Stronger bonds between generations and with people with disabilities</a:t>
            </a:r>
          </a:p>
          <a:p>
            <a:r>
              <a:rPr lang="en-US" dirty="0"/>
              <a:t>Developing their creative potential </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6493" y="2915226"/>
            <a:ext cx="4771485" cy="2802668"/>
          </a:xfrm>
          <a:prstGeom prst="rect">
            <a:avLst/>
          </a:prstGeom>
          <a:ln w="38100" cmpd="dbl">
            <a:solidFill>
              <a:schemeClr val="accent6"/>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02416" y="2903068"/>
            <a:ext cx="3751081" cy="2814826"/>
          </a:xfrm>
          <a:prstGeom prst="rect">
            <a:avLst/>
          </a:prstGeom>
          <a:ln w="38100" cmpd="dbl">
            <a:solidFill>
              <a:schemeClr val="accent6"/>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91514" y="2915226"/>
            <a:ext cx="1859037" cy="2803080"/>
          </a:xfrm>
          <a:prstGeom prst="rect">
            <a:avLst/>
          </a:prstGeom>
          <a:ln w="38100" cmpd="dbl">
            <a:solidFill>
              <a:schemeClr val="accent6"/>
            </a:solidFill>
          </a:ln>
        </p:spPr>
      </p:pic>
    </p:spTree>
    <p:extLst>
      <p:ext uri="{BB962C8B-B14F-4D97-AF65-F5344CB8AC3E}">
        <p14:creationId xmlns:p14="http://schemas.microsoft.com/office/powerpoint/2010/main" xmlns="" val="3834663154"/>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 y="484631"/>
            <a:ext cx="11087099" cy="591133"/>
          </a:xfrm>
        </p:spPr>
        <p:txBody>
          <a:bodyPr/>
          <a:lstStyle/>
          <a:p>
            <a:r>
              <a:rPr lang="en-US" b="1" dirty="0">
                <a:effectLst>
                  <a:outerShdw blurRad="38100" dist="38100" dir="2700000" algn="tl">
                    <a:srgbClr val="000000">
                      <a:alpha val="43137"/>
                    </a:srgbClr>
                  </a:outerShdw>
                </a:effectLst>
              </a:rPr>
              <a:t>GIFTS</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0059" y="3269207"/>
            <a:ext cx="3552444" cy="2664333"/>
          </a:xfrm>
          <a:prstGeom prst="rect">
            <a:avLst/>
          </a:prstGeom>
          <a:ln w="38100" cmpd="dbl">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2281" y="2015453"/>
            <a:ext cx="3550201" cy="2662651"/>
          </a:xfrm>
          <a:prstGeom prst="rect">
            <a:avLst/>
          </a:prstGeom>
          <a:ln w="38100" cmpd="dbl">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62260" y="1330203"/>
            <a:ext cx="3151204" cy="4201606"/>
          </a:xfrm>
          <a:prstGeom prst="rect">
            <a:avLst/>
          </a:prstGeom>
          <a:ln w="38100" cmpd="dbl">
            <a:solidFill>
              <a:schemeClr val="accent1"/>
            </a:solidFill>
          </a:ln>
        </p:spPr>
      </p:pic>
    </p:spTree>
    <p:extLst>
      <p:ext uri="{BB962C8B-B14F-4D97-AF65-F5344CB8AC3E}">
        <p14:creationId xmlns:p14="http://schemas.microsoft.com/office/powerpoint/2010/main" xmlns="" val="2551122254"/>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CS" dirty="0" smtClean="0">
                <a:latin typeface="Times New Roman" pitchFamily="18" charset="0"/>
                <a:cs typeface="Times New Roman" pitchFamily="18" charset="0"/>
              </a:rPr>
              <a:t>Examples from Serbia</a:t>
            </a:r>
            <a:br>
              <a:rPr lang="sr-Latn-CS" dirty="0" smtClean="0">
                <a:latin typeface="Times New Roman" pitchFamily="18" charset="0"/>
                <a:cs typeface="Times New Roman" pitchFamily="18" charset="0"/>
              </a:rPr>
            </a:br>
            <a:r>
              <a:rPr lang="sr-Latn-CS" dirty="0" smtClean="0">
                <a:latin typeface="Times New Roman" pitchFamily="18" charset="0"/>
                <a:cs typeface="Times New Roman" pitchFamily="18" charset="0"/>
              </a:rPr>
              <a:t>UŽICE</a:t>
            </a:r>
            <a:endParaRPr lang="en-US"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480060" y="1380565"/>
            <a:ext cx="11087099" cy="5640345"/>
          </a:xfrm>
        </p:spPr>
        <p:txBody>
          <a:bodyPr/>
          <a:lstStyle/>
          <a:p>
            <a:pPr>
              <a:buNone/>
            </a:pPr>
            <a:r>
              <a:rPr lang="sr-Latn-CS" dirty="0" smtClean="0">
                <a:latin typeface="Times New Roman" pitchFamily="18" charset="0"/>
                <a:cs typeface="Times New Roman" pitchFamily="18" charset="0"/>
              </a:rPr>
              <a:t>Public library Užice</a:t>
            </a:r>
            <a:endParaRPr lang="x-none" dirty="0" smtClean="0">
              <a:solidFill>
                <a:schemeClr val="tx1"/>
              </a:solidFill>
              <a:latin typeface="Times New Roman" pitchFamily="18" charset="0"/>
              <a:cs typeface="Times New Roman" pitchFamily="18" charset="0"/>
            </a:endParaRPr>
          </a:p>
          <a:p>
            <a:pPr algn="just"/>
            <a:r>
              <a:rPr lang="sr-Latn-CS" dirty="0" smtClean="0">
                <a:latin typeface="Times New Roman" pitchFamily="18" charset="0"/>
                <a:cs typeface="Times New Roman" pitchFamily="18" charset="0"/>
              </a:rPr>
              <a:t>Project “Culture for all”</a:t>
            </a:r>
            <a:r>
              <a:rPr lang="x-none" i="1" smtClean="0">
                <a:solidFill>
                  <a:schemeClr val="tx1"/>
                </a:solidFill>
                <a:latin typeface="Times New Roman" pitchFamily="18" charset="0"/>
                <a:cs typeface="Times New Roman" pitchFamily="18" charset="0"/>
              </a:rPr>
              <a:t> </a:t>
            </a:r>
            <a:endParaRPr lang="x-none" dirty="0" smtClean="0">
              <a:solidFill>
                <a:schemeClr val="tx1"/>
              </a:solidFill>
              <a:latin typeface="Times New Roman" pitchFamily="18" charset="0"/>
              <a:cs typeface="Times New Roman" pitchFamily="18" charset="0"/>
            </a:endParaRPr>
          </a:p>
          <a:p>
            <a:pPr algn="just"/>
            <a:r>
              <a:rPr lang="sr-Latn-CS" dirty="0" smtClean="0">
                <a:latin typeface="Times New Roman" pitchFamily="18" charset="0"/>
                <a:cs typeface="Times New Roman" pitchFamily="18" charset="0"/>
              </a:rPr>
              <a:t>Project “Profil, anfas, Halfprofil </a:t>
            </a:r>
            <a:r>
              <a:rPr lang="x-none" smtClean="0">
                <a:solidFill>
                  <a:schemeClr val="tx1"/>
                </a:solidFill>
                <a:latin typeface="Times New Roman" pitchFamily="18" charset="0"/>
                <a:cs typeface="Times New Roman" pitchFamily="18" charset="0"/>
              </a:rPr>
              <a:t> </a:t>
            </a:r>
            <a:r>
              <a:rPr lang="x-none" dirty="0" smtClean="0">
                <a:solidFill>
                  <a:schemeClr val="tx1"/>
                </a:solidFill>
                <a:latin typeface="Times New Roman" pitchFamily="18" charset="0"/>
                <a:cs typeface="Times New Roman" pitchFamily="18" charset="0"/>
              </a:rPr>
              <a:t>(2012.)</a:t>
            </a:r>
          </a:p>
          <a:p>
            <a:pPr>
              <a:buNone/>
            </a:pPr>
            <a:endParaRPr lang="x-none" dirty="0" smtClean="0"/>
          </a:p>
          <a:p>
            <a:pPr>
              <a:buNone/>
            </a:pPr>
            <a:endParaRPr lang="x-none" dirty="0" smtClean="0"/>
          </a:p>
          <a:p>
            <a:pPr>
              <a:buNone/>
            </a:pPr>
            <a:endParaRPr lang="en-US" dirty="0"/>
          </a:p>
        </p:txBody>
      </p:sp>
      <p:pic>
        <p:nvPicPr>
          <p:cNvPr id="5" name="Picture 3" descr="D:\Users\Korisnik\Desktop\DSCN2206.JPG"/>
          <p:cNvPicPr>
            <a:picLocks noChangeAspect="1" noChangeArrowheads="1"/>
          </p:cNvPicPr>
          <p:nvPr/>
        </p:nvPicPr>
        <p:blipFill>
          <a:blip r:embed="rId2" cstate="print"/>
          <a:srcRect/>
          <a:stretch>
            <a:fillRect/>
          </a:stretch>
        </p:blipFill>
        <p:spPr bwMode="auto">
          <a:xfrm>
            <a:off x="0" y="3803704"/>
            <a:ext cx="5524496" cy="3107881"/>
          </a:xfrm>
          <a:prstGeom prst="rect">
            <a:avLst/>
          </a:prstGeom>
          <a:noFill/>
        </p:spPr>
      </p:pic>
      <p:pic>
        <p:nvPicPr>
          <p:cNvPr id="4100" name="Picture 4" descr="D:\Users\Korisnik\Desktop\DSCN2599.JPG"/>
          <p:cNvPicPr>
            <a:picLocks noChangeAspect="1" noChangeArrowheads="1"/>
          </p:cNvPicPr>
          <p:nvPr/>
        </p:nvPicPr>
        <p:blipFill>
          <a:blip r:embed="rId3" cstate="print"/>
          <a:srcRect/>
          <a:stretch>
            <a:fillRect/>
          </a:stretch>
        </p:blipFill>
        <p:spPr bwMode="auto">
          <a:xfrm>
            <a:off x="5619747" y="3786190"/>
            <a:ext cx="6554621" cy="368935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body" sz="quarter" idx="12"/>
          </p:nvPr>
        </p:nvSpPr>
        <p:spPr bwMode="auto">
          <a:xfrm>
            <a:off x="609600" y="230910"/>
            <a:ext cx="3434283" cy="73657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mj-lt"/>
              </a:rPr>
              <a:t>SERBIAN</a:t>
            </a:r>
            <a:r>
              <a:rPr kumimoji="0" lang="en-US" altLang="en-US" sz="1200" b="1" i="0" u="none" strike="noStrike" cap="none" normalizeH="0" dirty="0" smtClean="0">
                <a:ln>
                  <a:noFill/>
                </a:ln>
                <a:solidFill>
                  <a:schemeClr val="tx1"/>
                </a:solidFill>
                <a:effectLst/>
                <a:latin typeface="+mj-lt"/>
              </a:rPr>
              <a:t> LIBRARY NETWORK</a:t>
            </a:r>
          </a:p>
          <a:p>
            <a:pPr defTabSz="914400" eaLnBrk="0" fontAlgn="base" hangingPunct="0">
              <a:spcBef>
                <a:spcPct val="0"/>
              </a:spcBef>
              <a:spcAft>
                <a:spcPct val="0"/>
              </a:spcAft>
              <a:buClrTx/>
            </a:pPr>
            <a:r>
              <a:rPr lang="en-US" altLang="en-US" sz="1200" dirty="0" smtClean="0">
                <a:solidFill>
                  <a:schemeClr val="tx1"/>
                </a:solidFill>
                <a:latin typeface="+mj-lt"/>
              </a:rPr>
              <a:t>Facts </a:t>
            </a:r>
            <a:r>
              <a:rPr lang="en-US" altLang="en-US" sz="1200" dirty="0">
                <a:solidFill>
                  <a:schemeClr val="tx1"/>
                </a:solidFill>
                <a:latin typeface="+mj-lt"/>
              </a:rPr>
              <a:t>and Figures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smtClean="0">
                <a:solidFill>
                  <a:schemeClr val="tx1"/>
                </a:solidFill>
                <a:latin typeface="+mj-lt"/>
              </a:rPr>
              <a:t>Library Type		Number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National		2</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smtClean="0">
                <a:solidFill>
                  <a:schemeClr val="tx1"/>
                </a:solidFill>
                <a:latin typeface="+mj-lt"/>
              </a:rPr>
              <a:t>Academic		214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School</a:t>
            </a:r>
            <a:r>
              <a:rPr kumimoji="0" lang="en-US" altLang="en-US" sz="1200" b="0" i="0" u="none" strike="noStrike" cap="none" normalizeH="0" dirty="0" smtClean="0">
                <a:ln>
                  <a:noFill/>
                </a:ln>
                <a:solidFill>
                  <a:schemeClr val="tx1"/>
                </a:solidFill>
                <a:effectLst/>
                <a:latin typeface="+mj-lt"/>
              </a:rPr>
              <a:t> 		1553</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aseline="0" dirty="0" smtClean="0">
                <a:solidFill>
                  <a:schemeClr val="tx1"/>
                </a:solidFill>
                <a:latin typeface="+mj-lt"/>
              </a:rPr>
              <a:t>Special		267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dirty="0" smtClean="0">
                <a:ln>
                  <a:noFill/>
                </a:ln>
                <a:solidFill>
                  <a:schemeClr val="tx1"/>
                </a:solidFill>
                <a:effectLst/>
                <a:latin typeface="+mj-lt"/>
              </a:rPr>
              <a:t>Public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dirty="0" smtClean="0">
                <a:ln>
                  <a:noFill/>
                </a:ln>
                <a:solidFill>
                  <a:schemeClr val="tx1"/>
                </a:solidFill>
                <a:effectLst/>
                <a:latin typeface="+mj-lt"/>
              </a:rPr>
              <a:t>(branches included)	564</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aseline="0"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dirty="0" smtClean="0">
                <a:ln>
                  <a:noFill/>
                </a:ln>
                <a:solidFill>
                  <a:schemeClr val="tx1"/>
                </a:solidFill>
                <a:effectLst/>
                <a:latin typeface="+mj-lt"/>
              </a:rPr>
              <a:t>TOTAL 		2600</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baseline="0" dirty="0">
              <a:solidFill>
                <a:schemeClr val="tx1"/>
              </a:solidFill>
              <a:latin typeface="+mj-lt"/>
            </a:endParaRPr>
          </a:p>
          <a:p>
            <a:pPr marL="171450" lvl="0" indent="-171450" defTabSz="914400" eaLnBrk="0" fontAlgn="base" hangingPunct="0">
              <a:spcBef>
                <a:spcPct val="0"/>
              </a:spcBef>
              <a:spcAft>
                <a:spcPct val="0"/>
              </a:spcAft>
              <a:buClrTx/>
              <a:buFont typeface="Arial" panose="020B0604020202020204" pitchFamily="34" charset="0"/>
              <a:buChar char="•"/>
            </a:pPr>
            <a:r>
              <a:rPr lang="en-US" sz="1200" dirty="0" smtClean="0"/>
              <a:t>548.079 members</a:t>
            </a:r>
          </a:p>
          <a:p>
            <a:pPr lvl="0" defTabSz="914400" eaLnBrk="0" fontAlgn="base" hangingPunct="0">
              <a:spcBef>
                <a:spcPct val="0"/>
              </a:spcBef>
              <a:spcAft>
                <a:spcPct val="0"/>
              </a:spcAft>
              <a:buClrTx/>
            </a:pPr>
            <a:r>
              <a:rPr lang="en-US" sz="1200" dirty="0"/>
              <a:t> </a:t>
            </a:r>
            <a:r>
              <a:rPr lang="en-US" sz="1200" dirty="0" smtClean="0"/>
              <a:t>    (233.475 children, 314.604 adults) </a:t>
            </a:r>
            <a:endParaRPr lang="en-US" sz="1200" dirty="0" smtClean="0">
              <a:latin typeface="+mj-lt"/>
            </a:endParaRPr>
          </a:p>
          <a:p>
            <a:pPr marL="171450" lvl="0" indent="-171450" defTabSz="914400" eaLnBrk="0" fontAlgn="base" hangingPunct="0">
              <a:spcBef>
                <a:spcPct val="0"/>
              </a:spcBef>
              <a:spcAft>
                <a:spcPct val="0"/>
              </a:spcAft>
              <a:buClrTx/>
              <a:buFont typeface="Arial" panose="020B0604020202020204" pitchFamily="34" charset="0"/>
              <a:buChar char="•"/>
            </a:pPr>
            <a:r>
              <a:rPr lang="x-none" sz="1200" dirty="0" smtClean="0"/>
              <a:t>1994</a:t>
            </a:r>
            <a:r>
              <a:rPr lang="en-US" sz="1200" dirty="0" smtClean="0"/>
              <a:t> library staff</a:t>
            </a:r>
          </a:p>
          <a:p>
            <a:pPr marL="171450" lvl="0" indent="-171450" defTabSz="914400" eaLnBrk="0" fontAlgn="base" hangingPunct="0">
              <a:spcBef>
                <a:spcPct val="0"/>
              </a:spcBef>
              <a:spcAft>
                <a:spcPct val="0"/>
              </a:spcAft>
              <a:buClrTx/>
              <a:buFont typeface="Arial" panose="020B0604020202020204" pitchFamily="34" charset="0"/>
              <a:buChar char="•"/>
            </a:pPr>
            <a:r>
              <a:rPr lang="x-none" sz="1200" dirty="0" smtClean="0"/>
              <a:t>13.934.530</a:t>
            </a:r>
            <a:r>
              <a:rPr lang="en-US" sz="1200" dirty="0"/>
              <a:t> </a:t>
            </a:r>
            <a:r>
              <a:rPr lang="en-US" sz="1200" dirty="0" smtClean="0"/>
              <a:t>books</a:t>
            </a:r>
          </a:p>
          <a:p>
            <a:pPr marL="171450" lvl="0" indent="-171450" defTabSz="914400" eaLnBrk="0" fontAlgn="base" hangingPunct="0">
              <a:spcBef>
                <a:spcPct val="0"/>
              </a:spcBef>
              <a:spcAft>
                <a:spcPct val="0"/>
              </a:spcAft>
              <a:buClrTx/>
              <a:buFont typeface="Arial" panose="020B0604020202020204" pitchFamily="34" charset="0"/>
              <a:buChar char="•"/>
            </a:pPr>
            <a:r>
              <a:rPr lang="x-none" sz="1200" dirty="0"/>
              <a:t>61.509 </a:t>
            </a:r>
            <a:r>
              <a:rPr lang="en-US" sz="1200" dirty="0" smtClean="0"/>
              <a:t>serials</a:t>
            </a:r>
          </a:p>
          <a:p>
            <a:pPr marL="171450" lvl="0" indent="-171450" defTabSz="914400" eaLnBrk="0" fontAlgn="base" hangingPunct="0">
              <a:spcBef>
                <a:spcPct val="0"/>
              </a:spcBef>
              <a:spcAft>
                <a:spcPct val="0"/>
              </a:spcAft>
              <a:buClrTx/>
              <a:buFont typeface="Arial" panose="020B0604020202020204" pitchFamily="34" charset="0"/>
              <a:buChar char="•"/>
            </a:pPr>
            <a:r>
              <a:rPr lang="x-none" sz="1200" dirty="0"/>
              <a:t>545.887 </a:t>
            </a:r>
            <a:r>
              <a:rPr lang="en-US" sz="1200" dirty="0" smtClean="0"/>
              <a:t>non-book material</a:t>
            </a:r>
          </a:p>
          <a:p>
            <a:pPr lvl="0" defTabSz="914400" eaLnBrk="0" fontAlgn="base" hangingPunct="0">
              <a:spcBef>
                <a:spcPct val="0"/>
              </a:spcBef>
              <a:spcAft>
                <a:spcPct val="0"/>
              </a:spcAft>
              <a:buClrTx/>
            </a:pPr>
            <a:endParaRPr lang="en-US" sz="1200" b="1" dirty="0" smtClean="0">
              <a:latin typeface="+mj-lt"/>
            </a:endParaRPr>
          </a:p>
          <a:p>
            <a:pPr lvl="0" defTabSz="914400" eaLnBrk="0" fontAlgn="base" hangingPunct="0">
              <a:spcBef>
                <a:spcPct val="0"/>
              </a:spcBef>
              <a:spcAft>
                <a:spcPct val="0"/>
              </a:spcAft>
              <a:buClrTx/>
            </a:pPr>
            <a:r>
              <a:rPr lang="en-US" sz="1200" b="1" dirty="0" smtClean="0">
                <a:latin typeface="+mj-lt"/>
              </a:rPr>
              <a:t>Associations</a:t>
            </a:r>
          </a:p>
          <a:p>
            <a:pPr lvl="0" defTabSz="914400" eaLnBrk="0" fontAlgn="base" hangingPunct="0">
              <a:spcBef>
                <a:spcPct val="0"/>
              </a:spcBef>
              <a:spcAft>
                <a:spcPct val="0"/>
              </a:spcAft>
              <a:buClrTx/>
            </a:pPr>
            <a:r>
              <a:rPr lang="en-US" sz="1200" dirty="0">
                <a:latin typeface="+mj-lt"/>
              </a:rPr>
              <a:t>Serbian Library Association </a:t>
            </a:r>
            <a:endParaRPr lang="en-US" sz="1200" dirty="0" smtClean="0">
              <a:latin typeface="+mj-lt"/>
            </a:endParaRPr>
          </a:p>
          <a:p>
            <a:pPr lvl="0" defTabSz="914400" eaLnBrk="0" fontAlgn="base" hangingPunct="0">
              <a:spcBef>
                <a:spcPct val="0"/>
              </a:spcBef>
              <a:spcAft>
                <a:spcPct val="0"/>
              </a:spcAft>
              <a:buClrTx/>
            </a:pPr>
            <a:r>
              <a:rPr lang="en-US" sz="1200" dirty="0" smtClean="0">
                <a:latin typeface="+mj-lt"/>
              </a:rPr>
              <a:t>Parent </a:t>
            </a:r>
            <a:r>
              <a:rPr lang="en-US" sz="1200" dirty="0">
                <a:latin typeface="+mj-lt"/>
              </a:rPr>
              <a:t>Library Community of Serbia </a:t>
            </a: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Arial Unicode MS" panose="020B0604020202020204" pitchFamily="34" charset="-128"/>
            </a:endParaRPr>
          </a:p>
          <a:p>
            <a:pPr defTabSz="914400" eaLnBrk="0" fontAlgn="base" hangingPunct="0">
              <a:spcBef>
                <a:spcPct val="0"/>
              </a:spcBef>
              <a:spcAft>
                <a:spcPct val="0"/>
              </a:spcAft>
              <a:buClrTx/>
            </a:pPr>
            <a:endParaRPr lang="en-US" sz="1200" dirty="0" smtClean="0">
              <a:solidFill>
                <a:srgbClr val="FF0000"/>
              </a:solidFill>
            </a:endParaRPr>
          </a:p>
          <a:p>
            <a:pPr defTabSz="914400" eaLnBrk="0" fontAlgn="base" hangingPunct="0">
              <a:spcBef>
                <a:spcPct val="0"/>
              </a:spcBef>
              <a:spcAft>
                <a:spcPct val="0"/>
              </a:spcAft>
              <a:buClrTx/>
            </a:pPr>
            <a:endParaRPr lang="en-US" sz="1200" dirty="0">
              <a:solidFill>
                <a:srgbClr val="FF0000"/>
              </a:solidFill>
            </a:endParaRPr>
          </a:p>
          <a:p>
            <a:pPr defTabSz="914400" eaLnBrk="0" fontAlgn="base" hangingPunct="0">
              <a:spcBef>
                <a:spcPct val="0"/>
              </a:spcBef>
              <a:spcAft>
                <a:spcPct val="0"/>
              </a:spcAft>
              <a:buClrTx/>
            </a:pPr>
            <a:endParaRPr lang="en-US" sz="1200" dirty="0" smtClean="0">
              <a:solidFill>
                <a:srgbClr val="C00000"/>
              </a:solidFill>
            </a:endParaRPr>
          </a:p>
          <a:p>
            <a:pPr defTabSz="914400" eaLnBrk="0" fontAlgn="base" hangingPunct="0">
              <a:spcBef>
                <a:spcPct val="0"/>
              </a:spcBef>
              <a:spcAft>
                <a:spcPct val="0"/>
              </a:spcAft>
              <a:buClrTx/>
            </a:pPr>
            <a:endParaRPr lang="en-US" altLang="en-US" sz="1200" dirty="0">
              <a:solidFill>
                <a:srgbClr val="C00000"/>
              </a:solidFill>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Unicode MS" panose="020B0604020202020204" pitchFamily="34" charset="-128"/>
            </a:endParaRPr>
          </a:p>
        </p:txBody>
      </p:sp>
      <p:sp>
        <p:nvSpPr>
          <p:cNvPr id="3" name="Naslov 2"/>
          <p:cNvSpPr>
            <a:spLocks noGrp="1"/>
          </p:cNvSpPr>
          <p:nvPr>
            <p:ph type="title"/>
          </p:nvPr>
        </p:nvSpPr>
        <p:spPr/>
        <p:txBody>
          <a:bodyPr>
            <a:normAutofit/>
          </a:bodyPr>
          <a:lstStyle/>
          <a:p>
            <a:r>
              <a:rPr lang="en-US" sz="2400" i="1" dirty="0"/>
              <a:t/>
            </a:r>
            <a:br>
              <a:rPr lang="en-US" sz="2400" i="1" dirty="0"/>
            </a:br>
            <a:r>
              <a:rPr lang="en-US" sz="2400" i="1" dirty="0"/>
              <a:t>Overview of public libraries in </a:t>
            </a:r>
            <a:r>
              <a:rPr lang="en-US" sz="2400" i="1" dirty="0" smtClean="0"/>
              <a:t>Serbia </a:t>
            </a:r>
            <a:endParaRPr lang="sl-SI" sz="2400" dirty="0"/>
          </a:p>
        </p:txBody>
      </p:sp>
      <p:sp>
        <p:nvSpPr>
          <p:cNvPr id="8" name="Date Placeholder 7"/>
          <p:cNvSpPr>
            <a:spLocks noGrp="1"/>
          </p:cNvSpPr>
          <p:nvPr>
            <p:ph type="dt" sz="half" idx="2"/>
          </p:nvPr>
        </p:nvSpPr>
        <p:spPr/>
        <p:txBody>
          <a:bodyPr/>
          <a:lstStyle/>
          <a:p>
            <a:pPr algn="l"/>
            <a:fld id="{19F98270-65C9-42D2-9161-2AAD1760DF65}" type="datetime1">
              <a:rPr lang="en-US" smtClean="0"/>
              <a:pPr algn="l"/>
              <a:t>10/8/2019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73082" y="1016000"/>
            <a:ext cx="4742196" cy="501534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xmlns="" val="4229661107"/>
              </p:ext>
            </p:extLst>
          </p:nvPr>
        </p:nvGraphicFramePr>
        <p:xfrm>
          <a:off x="3210415" y="4327556"/>
          <a:ext cx="4995333" cy="2310907"/>
        </p:xfrm>
        <a:graphic>
          <a:graphicData uri="http://schemas.openxmlformats.org/drawingml/2006/table">
            <a:tbl>
              <a:tblPr/>
              <a:tblGrid>
                <a:gridCol w="2235200"/>
                <a:gridCol w="2760133"/>
              </a:tblGrid>
              <a:tr h="141769">
                <a:tc>
                  <a:txBody>
                    <a:bodyPr/>
                    <a:lstStyle/>
                    <a:p>
                      <a:endParaRPr lang="en-US" dirty="0"/>
                    </a:p>
                  </a:txBody>
                  <a:tcPr marL="12700" marR="12700" marT="9525" marB="0" anchor="b">
                    <a:lnL>
                      <a:noFill/>
                    </a:lnL>
                    <a:lnR>
                      <a:noFill/>
                    </a:lnR>
                    <a:lnT>
                      <a:noFill/>
                    </a:lnT>
                    <a:lnB>
                      <a:noFill/>
                    </a:lnB>
                  </a:tcPr>
                </a:tc>
                <a:tc>
                  <a:txBody>
                    <a:bodyPr/>
                    <a:lstStyle/>
                    <a:p>
                      <a:endParaRPr lang="en-US" dirty="0"/>
                    </a:p>
                  </a:txBody>
                  <a:tcPr marL="12700" marR="12700" marT="9525" marB="0" anchor="b">
                    <a:lnL>
                      <a:noFill/>
                    </a:lnL>
                    <a:lnR>
                      <a:noFill/>
                    </a:lnR>
                    <a:lnT>
                      <a:noFill/>
                    </a:lnT>
                    <a:lnB>
                      <a:noFill/>
                    </a:lnB>
                  </a:tcPr>
                </a:tc>
              </a:tr>
              <a:tr h="190500">
                <a:tc>
                  <a:txBody>
                    <a:bodyPr/>
                    <a:lstStyle/>
                    <a:p>
                      <a:endParaRPr lang="en-US" dirty="0" smtClean="0"/>
                    </a:p>
                    <a:p>
                      <a:endParaRPr lang="en-US" dirty="0"/>
                    </a:p>
                  </a:txBody>
                  <a:tcPr marL="12700" marR="12700" marT="9525" marB="0" anchor="b">
                    <a:lnL>
                      <a:noFill/>
                    </a:lnL>
                    <a:lnR>
                      <a:noFill/>
                    </a:lnR>
                    <a:lnT>
                      <a:noFill/>
                    </a:lnT>
                    <a:lnB>
                      <a:noFill/>
                    </a:lnB>
                  </a:tcPr>
                </a:tc>
                <a:tc>
                  <a:txBody>
                    <a:bodyPr/>
                    <a:lstStyle/>
                    <a:p>
                      <a:endParaRPr lang="en-US" dirty="0"/>
                    </a:p>
                  </a:txBody>
                  <a:tcPr marL="12700" marR="12700" marT="9525" marB="0" anchor="b">
                    <a:lnL>
                      <a:noFill/>
                    </a:lnL>
                    <a:lnR>
                      <a:noFill/>
                    </a:lnR>
                    <a:lnT>
                      <a:noFill/>
                    </a:lnT>
                    <a:lnB>
                      <a:noFill/>
                    </a:lnB>
                  </a:tcPr>
                </a:tc>
              </a:tr>
              <a:tr h="190500">
                <a:tc>
                  <a:txBody>
                    <a:bodyPr/>
                    <a:lstStyle/>
                    <a:p>
                      <a:endParaRPr lang="en-US" dirty="0"/>
                    </a:p>
                  </a:txBody>
                  <a:tcPr marL="12700" marR="12700" marT="9525" marB="0" anchor="b">
                    <a:lnL>
                      <a:noFill/>
                    </a:lnL>
                    <a:lnR>
                      <a:noFill/>
                    </a:lnR>
                    <a:lnT>
                      <a:noFill/>
                    </a:lnT>
                    <a:lnB>
                      <a:noFill/>
                    </a:lnB>
                  </a:tcPr>
                </a:tc>
                <a:tc>
                  <a:txBody>
                    <a:bodyPr/>
                    <a:lstStyle/>
                    <a:p>
                      <a:endParaRPr lang="en-US" dirty="0"/>
                    </a:p>
                  </a:txBody>
                  <a:tcPr marL="12700" marR="12700" marT="9525" marB="0" anchor="b">
                    <a:lnL>
                      <a:noFill/>
                    </a:lnL>
                    <a:lnR>
                      <a:noFill/>
                    </a:lnR>
                    <a:lnT>
                      <a:noFill/>
                    </a:lnT>
                    <a:lnB>
                      <a:noFill/>
                    </a:lnB>
                  </a:tcPr>
                </a:tc>
              </a:tr>
              <a:tr h="190500">
                <a:tc>
                  <a:txBody>
                    <a:bodyPr/>
                    <a:lstStyle/>
                    <a:p>
                      <a:endParaRPr lang="en-US"/>
                    </a:p>
                  </a:txBody>
                  <a:tcPr marL="12700" marR="12700" marT="9525" marB="0" anchor="b">
                    <a:lnL>
                      <a:noFill/>
                    </a:lnL>
                    <a:lnR>
                      <a:noFill/>
                    </a:lnR>
                    <a:lnT>
                      <a:noFill/>
                    </a:lnT>
                    <a:lnB>
                      <a:noFill/>
                    </a:lnB>
                  </a:tcPr>
                </a:tc>
                <a:tc>
                  <a:txBody>
                    <a:bodyPr/>
                    <a:lstStyle/>
                    <a:p>
                      <a:endParaRPr lang="en-US"/>
                    </a:p>
                  </a:txBody>
                  <a:tcPr marL="12700" marR="12700" marT="9525" marB="0" anchor="b">
                    <a:lnL>
                      <a:noFill/>
                    </a:lnL>
                    <a:lnR>
                      <a:noFill/>
                    </a:lnR>
                    <a:lnT>
                      <a:noFill/>
                    </a:lnT>
                    <a:lnB>
                      <a:noFill/>
                    </a:lnB>
                  </a:tcPr>
                </a:tc>
              </a:tr>
              <a:tr h="617362">
                <a:tc>
                  <a:txBody>
                    <a:bodyPr/>
                    <a:lstStyle/>
                    <a:p>
                      <a:endParaRPr lang="en-US" dirty="0"/>
                    </a:p>
                  </a:txBody>
                  <a:tcPr marL="12700" marR="12700" marT="9525" marB="0" anchor="b">
                    <a:lnL>
                      <a:noFill/>
                    </a:lnL>
                    <a:lnR>
                      <a:noFill/>
                    </a:lnR>
                    <a:lnT>
                      <a:noFill/>
                    </a:lnT>
                    <a:lnB>
                      <a:noFill/>
                    </a:lnB>
                  </a:tcPr>
                </a:tc>
                <a:tc>
                  <a:txBody>
                    <a:bodyPr/>
                    <a:lstStyle/>
                    <a:p>
                      <a:endParaRPr lang="en-US" dirty="0"/>
                    </a:p>
                  </a:txBody>
                  <a:tcPr marL="12700" marR="12700" marT="9525" marB="0" anchor="b">
                    <a:lnL>
                      <a:noFill/>
                    </a:lnL>
                    <a:lnR>
                      <a:noFill/>
                    </a:lnR>
                    <a:lnT>
                      <a:noFill/>
                    </a:lnT>
                    <a:lnB>
                      <a:noFill/>
                    </a:lnB>
                  </a:tcPr>
                </a:tc>
              </a:tr>
              <a:tr h="190500">
                <a:tc>
                  <a:txBody>
                    <a:bodyPr/>
                    <a:lstStyle/>
                    <a:p>
                      <a:endParaRPr lang="en-US" dirty="0"/>
                    </a:p>
                  </a:txBody>
                  <a:tcPr marL="12700" marR="12700" marT="9525" marB="0" anchor="b">
                    <a:lnL>
                      <a:noFill/>
                    </a:lnL>
                    <a:lnR>
                      <a:noFill/>
                    </a:lnR>
                    <a:lnT>
                      <a:noFill/>
                    </a:lnT>
                    <a:lnB>
                      <a:noFill/>
                    </a:lnB>
                  </a:tcPr>
                </a:tc>
                <a:tc>
                  <a:txBody>
                    <a:bodyPr/>
                    <a:lstStyle/>
                    <a:p>
                      <a:endParaRPr lang="en-US" dirty="0"/>
                    </a:p>
                  </a:txBody>
                  <a:tcPr marL="12700" marR="12700" marT="9525" marB="0" anchor="b">
                    <a:lnL>
                      <a:noFill/>
                    </a:lnL>
                    <a:lnR>
                      <a:noFill/>
                    </a:lnR>
                    <a:lnT>
                      <a:noFill/>
                    </a:lnT>
                    <a:lnB>
                      <a:noFill/>
                    </a:lnB>
                  </a:tcPr>
                </a:tc>
              </a:tr>
            </a:tbl>
          </a:graphicData>
        </a:graphic>
      </p:graphicFrame>
    </p:spTree>
    <p:extLst>
      <p:ext uri="{BB962C8B-B14F-4D97-AF65-F5344CB8AC3E}">
        <p14:creationId xmlns:p14="http://schemas.microsoft.com/office/powerpoint/2010/main" xmlns="" val="3274400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Latn-CS" dirty="0" smtClean="0">
                <a:latin typeface="Times New Roman" pitchFamily="18" charset="0"/>
                <a:cs typeface="Times New Roman" pitchFamily="18" charset="0"/>
              </a:rPr>
              <a:t>IT training Užice</a:t>
            </a:r>
            <a:endParaRPr lang="en-US"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endParaRPr lang="x-none" dirty="0" smtClean="0">
              <a:solidFill>
                <a:schemeClr val="tx1"/>
              </a:solidFill>
              <a:latin typeface="Times New Roman" pitchFamily="18" charset="0"/>
              <a:cs typeface="Times New Roman" pitchFamily="18" charset="0"/>
            </a:endParaRPr>
          </a:p>
          <a:p>
            <a:r>
              <a:rPr lang="sr-Latn-CS" dirty="0" smtClean="0">
                <a:latin typeface="Times New Roman" pitchFamily="18" charset="0"/>
                <a:cs typeface="Times New Roman" pitchFamily="18" charset="0"/>
              </a:rPr>
              <a:t>Project Library service for blind persons</a:t>
            </a:r>
            <a:r>
              <a:rPr lang="sr-Latn-CS" i="1" dirty="0" smtClean="0">
                <a:latin typeface="Times New Roman" pitchFamily="18" charset="0"/>
                <a:cs typeface="Times New Roman" pitchFamily="18" charset="0"/>
              </a:rPr>
              <a:t> (</a:t>
            </a:r>
            <a:r>
              <a:rPr lang="x-none" smtClean="0">
                <a:solidFill>
                  <a:schemeClr val="tx1"/>
                </a:solidFill>
                <a:latin typeface="Times New Roman" pitchFamily="18" charset="0"/>
                <a:cs typeface="Times New Roman" pitchFamily="18" charset="0"/>
              </a:rPr>
              <a:t>2014</a:t>
            </a:r>
            <a:r>
              <a:rPr lang="sr-Latn-C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pic>
        <p:nvPicPr>
          <p:cNvPr id="5124" name="Picture 4" descr="D:\Users\Korisnik\Desktop\DSCN2510.JPG"/>
          <p:cNvPicPr>
            <a:picLocks noChangeAspect="1" noChangeArrowheads="1"/>
          </p:cNvPicPr>
          <p:nvPr/>
        </p:nvPicPr>
        <p:blipFill>
          <a:blip r:embed="rId2" cstate="print"/>
          <a:srcRect/>
          <a:stretch>
            <a:fillRect/>
          </a:stretch>
        </p:blipFill>
        <p:spPr bwMode="auto">
          <a:xfrm>
            <a:off x="-762048" y="3714753"/>
            <a:ext cx="6286544" cy="3536581"/>
          </a:xfrm>
          <a:prstGeom prst="rect">
            <a:avLst/>
          </a:prstGeom>
          <a:noFill/>
        </p:spPr>
      </p:pic>
      <p:pic>
        <p:nvPicPr>
          <p:cNvPr id="5125" name="Picture 5" descr="D:\Users\Korisnik\Desktop\instructor Gradimir and librarian Dušica.jpg"/>
          <p:cNvPicPr>
            <a:picLocks noChangeAspect="1" noChangeArrowheads="1"/>
          </p:cNvPicPr>
          <p:nvPr/>
        </p:nvPicPr>
        <p:blipFill>
          <a:blip r:embed="rId3" cstate="print"/>
          <a:srcRect/>
          <a:stretch>
            <a:fillRect/>
          </a:stretch>
        </p:blipFill>
        <p:spPr bwMode="auto">
          <a:xfrm>
            <a:off x="5619789" y="3714752"/>
            <a:ext cx="6667504" cy="3551864"/>
          </a:xfrm>
          <a:prstGeom prst="rect">
            <a:avLst/>
          </a:prstGeom>
          <a:noFill/>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CS" dirty="0" smtClean="0">
                <a:latin typeface="Times New Roman" pitchFamily="18" charset="0"/>
                <a:cs typeface="Times New Roman" pitchFamily="18" charset="0"/>
              </a:rPr>
              <a:t>IT training</a:t>
            </a:r>
            <a:br>
              <a:rPr lang="sr-Latn-CS" dirty="0" smtClean="0">
                <a:latin typeface="Times New Roman" pitchFamily="18" charset="0"/>
                <a:cs typeface="Times New Roman" pitchFamily="18" charset="0"/>
              </a:rPr>
            </a:br>
            <a:r>
              <a:rPr lang="sr-Latn-CS" dirty="0" smtClean="0">
                <a:latin typeface="Times New Roman" pitchFamily="18" charset="0"/>
                <a:cs typeface="Times New Roman" pitchFamily="18" charset="0"/>
              </a:rPr>
              <a:t>Public Library Požarevac</a:t>
            </a:r>
            <a:endParaRPr lang="en-US"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sr-Latn-CS" dirty="0" smtClean="0">
                <a:latin typeface="Times New Roman" pitchFamily="18" charset="0"/>
                <a:cs typeface="Times New Roman" pitchFamily="18" charset="0"/>
              </a:rPr>
              <a:t> Special softver for blind persons (</a:t>
            </a:r>
            <a:r>
              <a:rPr lang="x-none" smtClean="0">
                <a:solidFill>
                  <a:schemeClr val="tx1"/>
                </a:solidFill>
                <a:latin typeface="Times New Roman" pitchFamily="18" charset="0"/>
                <a:cs typeface="Times New Roman" pitchFamily="18" charset="0"/>
              </a:rPr>
              <a:t> </a:t>
            </a:r>
            <a:r>
              <a:rPr lang="x-none" dirty="0" smtClean="0">
                <a:solidFill>
                  <a:schemeClr val="tx1"/>
                </a:solidFill>
                <a:latin typeface="Times New Roman" pitchFamily="18" charset="0"/>
                <a:cs typeface="Times New Roman" pitchFamily="18" charset="0"/>
              </a:rPr>
              <a:t>2010.)</a:t>
            </a:r>
          </a:p>
          <a:p>
            <a:pPr>
              <a:buNone/>
            </a:pPr>
            <a:endParaRPr lang="en-US" dirty="0">
              <a:solidFill>
                <a:schemeClr val="tx1"/>
              </a:solidFill>
            </a:endParaRPr>
          </a:p>
        </p:txBody>
      </p:sp>
      <p:pic>
        <p:nvPicPr>
          <p:cNvPr id="12291" name="Picture 3" descr="D:\Users\Korisnik\Desktop\1.jpg"/>
          <p:cNvPicPr>
            <a:picLocks noChangeAspect="1" noChangeArrowheads="1"/>
          </p:cNvPicPr>
          <p:nvPr/>
        </p:nvPicPr>
        <p:blipFill>
          <a:blip r:embed="rId2" cstate="print"/>
          <a:srcRect/>
          <a:stretch>
            <a:fillRect/>
          </a:stretch>
        </p:blipFill>
        <p:spPr bwMode="auto">
          <a:xfrm>
            <a:off x="1428717" y="2022586"/>
            <a:ext cx="9342968" cy="44465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59" y="405114"/>
            <a:ext cx="11087099" cy="207664"/>
          </a:xfrm>
        </p:spPr>
        <p:txBody>
          <a:bodyPr>
            <a:noAutofit/>
          </a:bodyPr>
          <a:lstStyle/>
          <a:p>
            <a:r>
              <a:rPr lang="x-none" b="1" dirty="0" smtClean="0">
                <a:effectLst>
                  <a:outerShdw blurRad="38100" dist="38100" dir="2700000" algn="tl">
                    <a:srgbClr val="000000">
                      <a:alpha val="43137"/>
                    </a:srgbClr>
                  </a:outerShdw>
                </a:effectLst>
              </a:rPr>
              <a:t>CONCLUSIONS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0060" y="1380566"/>
            <a:ext cx="11087100" cy="4416730"/>
          </a:xfrm>
        </p:spPr>
        <p:txBody>
          <a:bodyPr>
            <a:normAutofit fontScale="92500" lnSpcReduction="10000"/>
          </a:bodyPr>
          <a:lstStyle/>
          <a:p>
            <a:r>
              <a:rPr lang="en-US" dirty="0">
                <a:solidFill>
                  <a:srgbClr val="0070C0"/>
                </a:solidFill>
              </a:rPr>
              <a:t>Persons with disabilities are a large and often neglected part of our community, often facing economic inequity, illiteracy, cultural isolation, and discrimination in education and employment </a:t>
            </a:r>
          </a:p>
          <a:p>
            <a:r>
              <a:rPr lang="en-US" dirty="0">
                <a:solidFill>
                  <a:srgbClr val="0070C0"/>
                </a:solidFill>
              </a:rPr>
              <a:t>Social integration of people with disabilities is best achieved through cultural integration </a:t>
            </a:r>
          </a:p>
          <a:p>
            <a:r>
              <a:rPr lang="en-US" dirty="0">
                <a:solidFill>
                  <a:srgbClr val="0070C0"/>
                </a:solidFill>
              </a:rPr>
              <a:t>Libraries should be proactive in reaching out to persons with disabilities and facilitate their full participation in society.</a:t>
            </a:r>
          </a:p>
          <a:p>
            <a:r>
              <a:rPr lang="en-US" dirty="0">
                <a:solidFill>
                  <a:srgbClr val="0070C0"/>
                </a:solidFill>
              </a:rPr>
              <a:t>Libraries promote the full inclusion of persons with disabilities into our society by becoming accessible to them (both physically and virtually)</a:t>
            </a:r>
          </a:p>
          <a:p>
            <a:endParaRPr lang="sr-Latn-CS" dirty="0" smtClean="0">
              <a:solidFill>
                <a:srgbClr val="0070C0"/>
              </a:solidFill>
            </a:endParaRPr>
          </a:p>
        </p:txBody>
      </p:sp>
    </p:spTree>
    <p:extLst>
      <p:ext uri="{BB962C8B-B14F-4D97-AF65-F5344CB8AC3E}">
        <p14:creationId xmlns:p14="http://schemas.microsoft.com/office/powerpoint/2010/main" xmlns="" val="2952475421"/>
      </p:ext>
    </p:extLst>
  </p:cSld>
  <p:clrMapOvr>
    <a:masterClrMapping/>
  </p:clrMapOvr>
  <mc:AlternateContent xmlns:mc="http://schemas.openxmlformats.org/markup-compatibility/2006">
    <mc:Choice xmlns:p14="http://schemas.microsoft.com/office/powerpoint/2010/main" xmlns="" Requires="p14">
      <p:transition spd="slow" p14:dur="2000">
        <p14:revea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Users\Korisnik\Desktop\Picture5.jpg"/>
          <p:cNvPicPr>
            <a:picLocks noChangeAspect="1" noChangeArrowheads="1"/>
          </p:cNvPicPr>
          <p:nvPr/>
        </p:nvPicPr>
        <p:blipFill rotWithShape="1">
          <a:blip r:embed="rId2" cstate="print"/>
          <a:srcRect t="3392" b="7546"/>
          <a:stretch/>
        </p:blipFill>
        <p:spPr bwMode="auto">
          <a:xfrm>
            <a:off x="92598" y="0"/>
            <a:ext cx="12099402" cy="7412119"/>
          </a:xfrm>
          <a:prstGeom prst="rect">
            <a:avLst/>
          </a:prstGeom>
          <a:noFill/>
          <a:ln w="66675" cmpd="dbl">
            <a:solidFill>
              <a:srgbClr val="0070C0"/>
            </a:solidFill>
          </a:ln>
        </p:spPr>
      </p:pic>
      <p:sp>
        <p:nvSpPr>
          <p:cNvPr id="2" name="Title 1"/>
          <p:cNvSpPr>
            <a:spLocks noGrp="1"/>
          </p:cNvSpPr>
          <p:nvPr>
            <p:ph type="title"/>
          </p:nvPr>
        </p:nvSpPr>
        <p:spPr>
          <a:xfrm>
            <a:off x="-3113715" y="110361"/>
            <a:ext cx="11087099" cy="887506"/>
          </a:xfrm>
        </p:spPr>
        <p:txBody>
          <a:bodyPr>
            <a:noAutofit/>
          </a:bodyPr>
          <a:lstStyle/>
          <a:p>
            <a:pPr algn="ctr"/>
            <a:r>
              <a:rPr lang="en-US" sz="8800" b="1" i="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a:t>
            </a:r>
            <a:r>
              <a:rPr lang="en-US" sz="8800" b="1" i="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you</a:t>
            </a:r>
            <a:endParaRPr lang="en-US" sz="8800" b="1" i="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xmlns="" val="322826598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body" sz="quarter" idx="12"/>
          </p:nvPr>
        </p:nvSpPr>
        <p:spPr bwMode="auto">
          <a:xfrm>
            <a:off x="126994" y="2240137"/>
            <a:ext cx="8295809" cy="552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mj-lt"/>
              </a:rPr>
              <a:t>LEGISLATIVE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mj-lt"/>
              </a:rPr>
              <a:t>Basic Laws</a:t>
            </a:r>
          </a:p>
          <a:p>
            <a:pPr lvl="0" defTabSz="914400" eaLnBrk="0" fontAlgn="base" hangingPunct="0">
              <a:spcBef>
                <a:spcPct val="0"/>
              </a:spcBef>
              <a:spcAft>
                <a:spcPct val="0"/>
              </a:spcAft>
              <a:buClrTx/>
            </a:pPr>
            <a:r>
              <a:rPr lang="en-GB" sz="1200" i="1" dirty="0">
                <a:latin typeface="+mj-lt"/>
              </a:rPr>
              <a:t>Li­bra­ri­an­ship and In­for­ma­tion Ac­ti­vi­ti­es Law </a:t>
            </a:r>
            <a:r>
              <a:rPr lang="en-GB" sz="1200" i="1" dirty="0" smtClean="0">
                <a:latin typeface="+mj-lt"/>
              </a:rPr>
              <a:t>(201</a:t>
            </a:r>
            <a:r>
              <a:rPr lang="x-none" sz="1200" i="1" dirty="0" smtClean="0">
                <a:latin typeface="+mj-lt"/>
              </a:rPr>
              <a:t>2</a:t>
            </a:r>
            <a:r>
              <a:rPr lang="en-GB" sz="1200" i="1" dirty="0" smtClean="0">
                <a:latin typeface="+mj-lt"/>
              </a:rPr>
              <a:t>)</a:t>
            </a:r>
          </a:p>
          <a:p>
            <a:pPr lvl="0" defTabSz="914400" eaLnBrk="0" fontAlgn="base" hangingPunct="0">
              <a:spcBef>
                <a:spcPct val="0"/>
              </a:spcBef>
              <a:spcAft>
                <a:spcPct val="0"/>
              </a:spcAft>
              <a:buClrTx/>
            </a:pPr>
            <a:r>
              <a:rPr lang="en-US" sz="1200" i="1" dirty="0">
                <a:latin typeface="+mj-lt"/>
              </a:rPr>
              <a:t>Legal Deposit of Publication </a:t>
            </a:r>
            <a:r>
              <a:rPr lang="en-US" sz="1200" i="1" dirty="0" smtClean="0">
                <a:latin typeface="+mj-lt"/>
              </a:rPr>
              <a:t>Law </a:t>
            </a:r>
            <a:r>
              <a:rPr lang="en-GB" sz="1200" i="1" dirty="0">
                <a:latin typeface="+mj-lt"/>
              </a:rPr>
              <a:t>(</a:t>
            </a:r>
            <a:r>
              <a:rPr lang="en-GB" sz="1200" i="1" dirty="0" smtClean="0">
                <a:latin typeface="+mj-lt"/>
              </a:rPr>
              <a:t>201</a:t>
            </a:r>
            <a:r>
              <a:rPr lang="x-none" sz="1200" i="1" dirty="0" smtClean="0">
                <a:latin typeface="+mj-lt"/>
              </a:rPr>
              <a:t>2</a:t>
            </a:r>
            <a:r>
              <a:rPr lang="en-GB" sz="1200" i="1" dirty="0" smtClean="0">
                <a:latin typeface="+mj-lt"/>
              </a:rPr>
              <a:t>)</a:t>
            </a:r>
            <a:endParaRPr lang="en-US" sz="1200" i="1" dirty="0" smtClean="0">
              <a:latin typeface="+mj-lt"/>
            </a:endParaRPr>
          </a:p>
          <a:p>
            <a:pPr lvl="0" defTabSz="914400" eaLnBrk="0" fontAlgn="base" hangingPunct="0">
              <a:spcBef>
                <a:spcPct val="0"/>
              </a:spcBef>
              <a:spcAft>
                <a:spcPct val="0"/>
              </a:spcAft>
              <a:buClrTx/>
            </a:pPr>
            <a:r>
              <a:rPr lang="en-US" sz="1200" i="1" dirty="0" smtClean="0">
                <a:latin typeface="+mj-lt"/>
              </a:rPr>
              <a:t>Old and Rare Book Law </a:t>
            </a:r>
            <a:r>
              <a:rPr lang="en-GB" sz="1200" i="1" dirty="0">
                <a:latin typeface="+mj-lt"/>
              </a:rPr>
              <a:t>(</a:t>
            </a:r>
            <a:r>
              <a:rPr lang="en-GB" sz="1200" i="1" dirty="0" smtClean="0">
                <a:latin typeface="+mj-lt"/>
              </a:rPr>
              <a:t>201</a:t>
            </a:r>
            <a:r>
              <a:rPr lang="x-none" sz="1200" i="1" dirty="0" smtClean="0">
                <a:latin typeface="+mj-lt"/>
              </a:rPr>
              <a:t>2</a:t>
            </a:r>
            <a:r>
              <a:rPr lang="en-GB" sz="1200" i="1" dirty="0" smtClean="0">
                <a:latin typeface="+mj-lt"/>
              </a:rPr>
              <a:t>)</a:t>
            </a:r>
          </a:p>
          <a:p>
            <a:pPr lvl="0" defTabSz="914400" eaLnBrk="0" fontAlgn="base" hangingPunct="0">
              <a:spcBef>
                <a:spcPct val="0"/>
              </a:spcBef>
              <a:spcAft>
                <a:spcPct val="0"/>
              </a:spcAft>
              <a:buClrTx/>
            </a:pPr>
            <a:endParaRPr lang="en-GB" sz="1200" i="1" dirty="0">
              <a:latin typeface="+mj-lt"/>
            </a:endParaRPr>
          </a:p>
          <a:p>
            <a:pPr lvl="0" defTabSz="914400" eaLnBrk="0" fontAlgn="base" hangingPunct="0">
              <a:spcBef>
                <a:spcPct val="0"/>
              </a:spcBef>
              <a:spcAft>
                <a:spcPct val="0"/>
              </a:spcAft>
              <a:buClrTx/>
            </a:pPr>
            <a:r>
              <a:rPr lang="en-US" sz="1200" dirty="0" smtClean="0">
                <a:latin typeface="+mj-lt"/>
              </a:rPr>
              <a:t>Followed by 16 subordinate documents (2012)</a:t>
            </a:r>
          </a:p>
          <a:p>
            <a:pPr lvl="0" defTabSz="914400" eaLnBrk="0" fontAlgn="base" hangingPunct="0">
              <a:spcBef>
                <a:spcPct val="0"/>
              </a:spcBef>
              <a:spcAft>
                <a:spcPct val="0"/>
              </a:spcAft>
              <a:buClrTx/>
            </a:pPr>
            <a:endParaRPr lang="en-US" sz="1200" dirty="0" smtClean="0">
              <a:latin typeface="+mj-lt"/>
            </a:endParaRPr>
          </a:p>
          <a:p>
            <a:pPr lvl="0" defTabSz="914400" eaLnBrk="0" fontAlgn="base" hangingPunct="0">
              <a:spcBef>
                <a:spcPct val="0"/>
              </a:spcBef>
              <a:spcAft>
                <a:spcPct val="0"/>
              </a:spcAft>
              <a:buClrTx/>
            </a:pPr>
            <a:r>
              <a:rPr lang="en-US" sz="1200" b="1" dirty="0" smtClean="0">
                <a:latin typeface="+mj-lt"/>
              </a:rPr>
              <a:t>Side Laws</a:t>
            </a:r>
            <a:endParaRPr lang="en-US" sz="1200" b="1" dirty="0">
              <a:latin typeface="+mj-lt"/>
            </a:endParaRPr>
          </a:p>
          <a:p>
            <a:pPr lvl="0" defTabSz="914400" eaLnBrk="0" fontAlgn="base" hangingPunct="0">
              <a:spcBef>
                <a:spcPct val="0"/>
              </a:spcBef>
              <a:spcAft>
                <a:spcPct val="0"/>
              </a:spcAft>
              <a:buClrTx/>
            </a:pPr>
            <a:r>
              <a:rPr lang="en-US" sz="1200" i="1" dirty="0" smtClean="0">
                <a:latin typeface="+mj-lt"/>
              </a:rPr>
              <a:t>Copyright Law</a:t>
            </a:r>
          </a:p>
          <a:p>
            <a:pPr lvl="0" defTabSz="914400" eaLnBrk="0" fontAlgn="base" hangingPunct="0">
              <a:spcBef>
                <a:spcPct val="0"/>
              </a:spcBef>
              <a:spcAft>
                <a:spcPct val="0"/>
              </a:spcAft>
              <a:buClrTx/>
            </a:pPr>
            <a:r>
              <a:rPr lang="en-US" sz="1200" i="1" dirty="0" smtClean="0">
                <a:latin typeface="+mj-lt"/>
              </a:rPr>
              <a:t>Data Protection Law</a:t>
            </a:r>
          </a:p>
          <a:p>
            <a:pPr lvl="0" defTabSz="914400" eaLnBrk="0" fontAlgn="base" hangingPunct="0">
              <a:spcBef>
                <a:spcPct val="0"/>
              </a:spcBef>
              <a:spcAft>
                <a:spcPct val="0"/>
              </a:spcAft>
              <a:buClrTx/>
            </a:pPr>
            <a:r>
              <a:rPr lang="en-GB" sz="1200" i="1" dirty="0">
                <a:latin typeface="+mj-lt"/>
              </a:rPr>
              <a:t>In­hi­bi­tion of Di­scri­mi­na­tion of Di­sa­bled Law</a:t>
            </a:r>
            <a:r>
              <a:rPr lang="en-GB" sz="1200" dirty="0">
                <a:latin typeface="+mj-lt"/>
              </a:rPr>
              <a:t> </a:t>
            </a:r>
            <a:endParaRPr lang="en-GB" sz="1200" dirty="0" smtClean="0">
              <a:latin typeface="+mj-lt"/>
            </a:endParaRPr>
          </a:p>
          <a:p>
            <a:pPr lvl="0" defTabSz="914400" eaLnBrk="0" fontAlgn="base" hangingPunct="0">
              <a:spcBef>
                <a:spcPct val="0"/>
              </a:spcBef>
              <a:spcAft>
                <a:spcPct val="0"/>
              </a:spcAft>
              <a:buClrTx/>
            </a:pPr>
            <a:r>
              <a:rPr lang="en-GB" sz="1200" dirty="0" smtClean="0">
                <a:latin typeface="+mj-lt"/>
              </a:rPr>
              <a:t>…</a:t>
            </a:r>
          </a:p>
          <a:p>
            <a:pPr lvl="0" defTabSz="914400" eaLnBrk="0" fontAlgn="base" hangingPunct="0">
              <a:spcBef>
                <a:spcPct val="0"/>
              </a:spcBef>
              <a:spcAft>
                <a:spcPct val="0"/>
              </a:spcAft>
              <a:buClrTx/>
            </a:pPr>
            <a:endParaRPr lang="en-GB" sz="1200" dirty="0">
              <a:latin typeface="+mj-lt"/>
            </a:endParaRPr>
          </a:p>
          <a:p>
            <a:pPr lvl="0" defTabSz="914400" eaLnBrk="0" fontAlgn="base" hangingPunct="0">
              <a:spcBef>
                <a:spcPct val="0"/>
              </a:spcBef>
              <a:spcAft>
                <a:spcPct val="0"/>
              </a:spcAft>
              <a:buClrTx/>
            </a:pPr>
            <a:r>
              <a:rPr lang="en-GB" sz="1200" dirty="0" smtClean="0">
                <a:latin typeface="+mj-lt"/>
              </a:rPr>
              <a:t>The most important provision:</a:t>
            </a:r>
          </a:p>
          <a:p>
            <a:pPr lvl="0" defTabSz="914400" eaLnBrk="0" fontAlgn="base" hangingPunct="0">
              <a:spcBef>
                <a:spcPct val="0"/>
              </a:spcBef>
              <a:spcAft>
                <a:spcPct val="0"/>
              </a:spcAft>
              <a:buClrTx/>
            </a:pPr>
            <a:r>
              <a:rPr lang="en-GB" sz="1200" b="1" dirty="0" smtClean="0">
                <a:latin typeface="+mj-lt"/>
              </a:rPr>
              <a:t>“Establishing the public library in each municipality is mandatory by the force of the Law”.</a:t>
            </a:r>
          </a:p>
          <a:p>
            <a:pPr lvl="0" defTabSz="914400" eaLnBrk="0" fontAlgn="base" hangingPunct="0">
              <a:spcBef>
                <a:spcPct val="0"/>
              </a:spcBef>
              <a:spcAft>
                <a:spcPct val="0"/>
              </a:spcAft>
              <a:buClrTx/>
            </a:pPr>
            <a:endParaRPr lang="en-GB" sz="1200" dirty="0"/>
          </a:p>
          <a:p>
            <a:pPr lvl="0" defTabSz="914400" eaLnBrk="0" fontAlgn="base" hangingPunct="0">
              <a:spcBef>
                <a:spcPct val="0"/>
              </a:spcBef>
              <a:spcAft>
                <a:spcPct val="0"/>
              </a:spcAft>
              <a:buClrTx/>
            </a:pPr>
            <a:endParaRPr lang="en-GB" sz="1200" dirty="0" smtClean="0"/>
          </a:p>
          <a:p>
            <a:pPr lvl="0" defTabSz="914400" eaLnBrk="0" fontAlgn="base" hangingPunct="0">
              <a:spcBef>
                <a:spcPct val="0"/>
              </a:spcBef>
              <a:spcAft>
                <a:spcPct val="0"/>
              </a:spcAft>
              <a:buClrTx/>
            </a:pPr>
            <a:endParaRPr lang="en-GB" sz="1200" dirty="0"/>
          </a:p>
          <a:p>
            <a:pPr lvl="0" defTabSz="914400" eaLnBrk="0" fontAlgn="base" hangingPunct="0">
              <a:spcBef>
                <a:spcPct val="0"/>
              </a:spcBef>
              <a:spcAft>
                <a:spcPct val="0"/>
              </a:spcAft>
              <a:buClrTx/>
            </a:pPr>
            <a:endParaRPr lang="en-GB" sz="1200" dirty="0" smtClean="0"/>
          </a:p>
          <a:p>
            <a:pPr lvl="0" defTabSz="914400" eaLnBrk="0" fontAlgn="base" hangingPunct="0">
              <a:spcBef>
                <a:spcPct val="0"/>
              </a:spcBef>
              <a:spcAft>
                <a:spcPct val="0"/>
              </a:spcAft>
              <a:buClrTx/>
            </a:pPr>
            <a:endParaRPr lang="en-GB" sz="1200" dirty="0"/>
          </a:p>
          <a:p>
            <a:pPr lvl="0" defTabSz="914400" eaLnBrk="0" fontAlgn="base" hangingPunct="0">
              <a:spcBef>
                <a:spcPct val="0"/>
              </a:spcBef>
              <a:spcAft>
                <a:spcPct val="0"/>
              </a:spcAft>
              <a:buClrTx/>
            </a:pPr>
            <a:endParaRPr lang="en-GB" sz="1200" dirty="0" smtClean="0"/>
          </a:p>
          <a:p>
            <a:pPr defTabSz="914400" eaLnBrk="0" fontAlgn="base" hangingPunct="0">
              <a:spcBef>
                <a:spcPct val="0"/>
              </a:spcBef>
              <a:spcAft>
                <a:spcPct val="0"/>
              </a:spcAft>
              <a:buClrTx/>
            </a:pPr>
            <a:r>
              <a:rPr lang="en-US" sz="1200" dirty="0" smtClean="0">
                <a:solidFill>
                  <a:srgbClr val="C00000"/>
                </a:solidFill>
              </a:rPr>
              <a:t>CC </a:t>
            </a:r>
            <a:r>
              <a:rPr lang="en-US" sz="1200" dirty="0">
                <a:solidFill>
                  <a:srgbClr val="C00000"/>
                </a:solidFill>
              </a:rPr>
              <a:t>BY-NC-SA</a:t>
            </a:r>
            <a:endParaRPr lang="en-US" altLang="en-US" sz="1200" dirty="0">
              <a:solidFill>
                <a:srgbClr val="C00000"/>
              </a:solidFill>
              <a:latin typeface="Arial Unicode MS" panose="020B0604020202020204" pitchFamily="34" charset="-128"/>
            </a:endParaRPr>
          </a:p>
          <a:p>
            <a:pPr lvl="0" defTabSz="914400" eaLnBrk="0" fontAlgn="base" hangingPunct="0">
              <a:spcBef>
                <a:spcPct val="0"/>
              </a:spcBef>
              <a:spcAft>
                <a:spcPct val="0"/>
              </a:spcAft>
              <a:buClrTx/>
            </a:pPr>
            <a:endParaRPr kumimoji="0" lang="en-US" altLang="en-US" sz="1200" b="1" i="0" u="none" strike="noStrike" cap="none" normalizeH="0" baseline="0" dirty="0" smtClean="0">
              <a:ln>
                <a:noFill/>
              </a:ln>
              <a:solidFill>
                <a:schemeClr val="tx1"/>
              </a:solidFill>
              <a:effectLst/>
              <a:latin typeface="Arial Unicode MS" panose="020B0604020202020204" pitchFamily="34" charset="-128"/>
            </a:endParaRPr>
          </a:p>
        </p:txBody>
      </p:sp>
      <p:sp>
        <p:nvSpPr>
          <p:cNvPr id="3" name="Naslov 2"/>
          <p:cNvSpPr>
            <a:spLocks noGrp="1"/>
          </p:cNvSpPr>
          <p:nvPr>
            <p:ph type="title"/>
          </p:nvPr>
        </p:nvSpPr>
        <p:spPr/>
        <p:txBody>
          <a:bodyPr/>
          <a:lstStyle/>
          <a:p>
            <a:r>
              <a:rPr lang="en-US" sz="2400" i="1" dirty="0"/>
              <a:t/>
            </a:r>
            <a:br>
              <a:rPr lang="en-US" sz="2400" i="1" dirty="0"/>
            </a:br>
            <a:r>
              <a:rPr lang="en-US" sz="2400" i="1" dirty="0"/>
              <a:t>Overview of public libraries in </a:t>
            </a:r>
            <a:r>
              <a:rPr lang="en-US" sz="2400" i="1" dirty="0" smtClean="0"/>
              <a:t>Serbia</a:t>
            </a:r>
            <a:r>
              <a:rPr lang="en-US" i="1" dirty="0" smtClean="0"/>
              <a:t> </a:t>
            </a:r>
            <a:endParaRPr lang="sl-SI" dirty="0"/>
          </a:p>
        </p:txBody>
      </p:sp>
      <p:sp>
        <p:nvSpPr>
          <p:cNvPr id="5" name="Date Placeholder 4"/>
          <p:cNvSpPr>
            <a:spLocks noGrp="1"/>
          </p:cNvSpPr>
          <p:nvPr>
            <p:ph type="dt" sz="half" idx="2"/>
          </p:nvPr>
        </p:nvSpPr>
        <p:spPr/>
        <p:txBody>
          <a:bodyPr/>
          <a:lstStyle/>
          <a:p>
            <a:pPr algn="l"/>
            <a:fld id="{EE8EFB7F-2A67-494F-8D71-50D954737C7A}" type="datetime1">
              <a:rPr lang="en-US" smtClean="0"/>
              <a:pPr algn="l"/>
              <a:t>10/8/2019</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69767" y="2821215"/>
            <a:ext cx="3289300" cy="1847850"/>
          </a:xfrm>
          <a:prstGeom prst="rect">
            <a:avLst/>
          </a:prstGeom>
        </p:spPr>
      </p:pic>
    </p:spTree>
    <p:extLst>
      <p:ext uri="{BB962C8B-B14F-4D97-AF65-F5344CB8AC3E}">
        <p14:creationId xmlns:p14="http://schemas.microsoft.com/office/powerpoint/2010/main" xmlns="" val="4092348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body" sz="quarter" idx="12"/>
          </p:nvPr>
        </p:nvSpPr>
        <p:spPr bwMode="auto">
          <a:xfrm>
            <a:off x="56063" y="1595022"/>
            <a:ext cx="10369235"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mj-lt"/>
              </a:rPr>
              <a:t>Parental Functions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Develop</a:t>
            </a:r>
            <a:r>
              <a:rPr kumimoji="0" lang="x-none" altLang="en-US" sz="1200" b="0" i="0" u="none" strike="noStrike" cap="none" normalizeH="0" baseline="0" dirty="0" smtClean="0">
                <a:ln>
                  <a:noFill/>
                </a:ln>
                <a:solidFill>
                  <a:schemeClr val="tx1"/>
                </a:solidFill>
                <a:effectLst/>
                <a:latin typeface="+mj-lt"/>
              </a:rPr>
              <a:t>ment</a:t>
            </a:r>
            <a:r>
              <a:rPr kumimoji="0" lang="x-none" altLang="en-US" sz="1200" b="0" i="0" u="none" strike="noStrike" cap="none" normalizeH="0" dirty="0" smtClean="0">
                <a:ln>
                  <a:noFill/>
                </a:ln>
                <a:solidFill>
                  <a:schemeClr val="tx1"/>
                </a:solidFill>
                <a:effectLst/>
                <a:latin typeface="+mj-lt"/>
              </a:rPr>
              <a:t> of </a:t>
            </a:r>
            <a:r>
              <a:rPr kumimoji="0" lang="en-US" altLang="en-US" sz="1200" b="0" i="0" u="none" strike="noStrike" cap="none" normalizeH="0" baseline="0" dirty="0" smtClean="0">
                <a:ln>
                  <a:noFill/>
                </a:ln>
                <a:solidFill>
                  <a:schemeClr val="tx1"/>
                </a:solidFill>
                <a:effectLst/>
                <a:latin typeface="+mj-lt"/>
              </a:rPr>
              <a:t>the library network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(statistics,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instructions and trainings,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inspection,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analysis,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central register of libraries,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workplace</a:t>
            </a:r>
            <a:r>
              <a:rPr kumimoji="0" lang="en-US" altLang="en-US" sz="1200" b="0" i="0" u="none" strike="noStrike" cap="none" normalizeH="0" dirty="0" smtClean="0">
                <a:ln>
                  <a:noFill/>
                </a:ln>
                <a:solidFill>
                  <a:schemeClr val="tx1"/>
                </a:solidFill>
                <a:effectLst/>
                <a:latin typeface="+mj-lt"/>
              </a:rPr>
              <a:t> learning</a:t>
            </a:r>
            <a:r>
              <a:rPr kumimoji="0" lang="en-US" altLang="en-US" sz="1200" b="0" i="0" u="none" strike="noStrike" cap="none" normalizeH="0" baseline="0" dirty="0" smtClean="0">
                <a:ln>
                  <a:noFill/>
                </a:ln>
                <a:solidFill>
                  <a:schemeClr val="tx1"/>
                </a:solidFill>
                <a:effectLst/>
                <a:latin typeface="+mj-lt"/>
              </a:rPr>
              <a:t>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rPr>
              <a:t>system improvement measures)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mj-lt"/>
              </a:rPr>
              <a:t>Centralized activities of importance for the network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a:p>
            <a:pPr defTabSz="914400" eaLnBrk="0" fontAlgn="base" hangingPunct="0">
              <a:spcBef>
                <a:spcPct val="0"/>
              </a:spcBef>
              <a:spcAft>
                <a:spcPct val="0"/>
              </a:spcAft>
              <a:buClrTx/>
            </a:pPr>
            <a:r>
              <a:rPr lang="en-US" altLang="en-US" sz="1200" dirty="0">
                <a:solidFill>
                  <a:schemeClr val="tx1"/>
                </a:solidFill>
                <a:latin typeface="+mj-lt"/>
              </a:rPr>
              <a:t>Union </a:t>
            </a:r>
            <a:r>
              <a:rPr lang="en-US" altLang="en-US" sz="1200" dirty="0" smtClean="0">
                <a:solidFill>
                  <a:schemeClr val="tx1"/>
                </a:solidFill>
                <a:latin typeface="+mj-lt"/>
              </a:rPr>
              <a:t>Catalogue</a:t>
            </a:r>
          </a:p>
          <a:p>
            <a:pPr defTabSz="914400" eaLnBrk="0" fontAlgn="base" hangingPunct="0">
              <a:spcBef>
                <a:spcPct val="0"/>
              </a:spcBef>
              <a:spcAft>
                <a:spcPct val="0"/>
              </a:spcAft>
              <a:buClrTx/>
            </a:pPr>
            <a:r>
              <a:rPr lang="en-US" altLang="en-US" sz="1200" dirty="0">
                <a:solidFill>
                  <a:schemeClr val="tx1"/>
                </a:solidFill>
                <a:latin typeface="+mj-lt"/>
              </a:rPr>
              <a:t>Coordinated </a:t>
            </a:r>
            <a:r>
              <a:rPr lang="en-US" altLang="en-US" sz="1200" dirty="0" smtClean="0">
                <a:solidFill>
                  <a:schemeClr val="tx1"/>
                </a:solidFill>
                <a:latin typeface="+mj-lt"/>
              </a:rPr>
              <a:t>Digitization</a:t>
            </a:r>
            <a:endParaRPr lang="en-US" altLang="en-US" sz="1200" dirty="0">
              <a:solidFill>
                <a:schemeClr val="tx1"/>
              </a:solidFill>
              <a:latin typeface="+mj-lt"/>
            </a:endParaRPr>
          </a:p>
          <a:p>
            <a:pPr lvl="0" defTabSz="914400" eaLnBrk="0" fontAlgn="base" hangingPunct="0">
              <a:spcBef>
                <a:spcPct val="0"/>
              </a:spcBef>
              <a:spcAft>
                <a:spcPct val="0"/>
              </a:spcAft>
              <a:buClrTx/>
            </a:pPr>
            <a:r>
              <a:rPr lang="en-US" altLang="en-US" sz="1200" dirty="0" smtClean="0">
                <a:solidFill>
                  <a:schemeClr val="tx1"/>
                </a:solidFill>
                <a:latin typeface="+mj-lt"/>
              </a:rPr>
              <a:t>State </a:t>
            </a:r>
            <a:r>
              <a:rPr lang="en-US" altLang="en-US" sz="1200" dirty="0">
                <a:solidFill>
                  <a:schemeClr val="tx1"/>
                </a:solidFill>
                <a:latin typeface="+mj-lt"/>
              </a:rPr>
              <a:t>purchase of books</a:t>
            </a:r>
            <a:endParaRPr lang="en-US" altLang="en-US" sz="1200"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chemeClr val="tx1"/>
              </a:solidFill>
              <a:latin typeface="+mj-lt"/>
            </a:endParaRPr>
          </a:p>
          <a:p>
            <a:pPr defTabSz="914400" eaLnBrk="0" fontAlgn="base" hangingPunct="0">
              <a:spcBef>
                <a:spcPct val="0"/>
              </a:spcBef>
              <a:spcAft>
                <a:spcPct val="0"/>
              </a:spcAft>
              <a:buClrTx/>
            </a:pPr>
            <a:endParaRPr lang="en-US" sz="1200" dirty="0" smtClean="0">
              <a:solidFill>
                <a:srgbClr val="C00000"/>
              </a:solidFill>
            </a:endParaRPr>
          </a:p>
          <a:p>
            <a:pPr defTabSz="914400" eaLnBrk="0" fontAlgn="base" hangingPunct="0">
              <a:spcBef>
                <a:spcPct val="0"/>
              </a:spcBef>
              <a:spcAft>
                <a:spcPct val="0"/>
              </a:spcAft>
              <a:buClrTx/>
            </a:pPr>
            <a:r>
              <a:rPr lang="en-US" sz="1200" dirty="0" smtClean="0">
                <a:solidFill>
                  <a:srgbClr val="C00000"/>
                </a:solidFill>
              </a:rPr>
              <a:t>CC </a:t>
            </a:r>
            <a:r>
              <a:rPr lang="en-US" sz="1200" dirty="0">
                <a:solidFill>
                  <a:srgbClr val="C00000"/>
                </a:solidFill>
              </a:rPr>
              <a:t>BY-NC-SA</a:t>
            </a:r>
            <a:endParaRPr lang="en-US" altLang="en-US" sz="1200" dirty="0">
              <a:solidFill>
                <a:srgbClr val="C00000"/>
              </a:solidFill>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solidFill>
                <a:schemeClr val="tx1"/>
              </a:solidFill>
              <a:latin typeface="+mj-lt"/>
            </a:endParaRPr>
          </a:p>
        </p:txBody>
      </p:sp>
      <p:sp>
        <p:nvSpPr>
          <p:cNvPr id="3" name="Naslov 2"/>
          <p:cNvSpPr>
            <a:spLocks noGrp="1"/>
          </p:cNvSpPr>
          <p:nvPr>
            <p:ph type="title"/>
          </p:nvPr>
        </p:nvSpPr>
        <p:spPr/>
        <p:txBody>
          <a:bodyPr>
            <a:normAutofit/>
          </a:bodyPr>
          <a:lstStyle/>
          <a:p>
            <a:r>
              <a:rPr lang="en-US" sz="2400" i="1" dirty="0"/>
              <a:t/>
            </a:r>
            <a:br>
              <a:rPr lang="en-US" sz="2400" i="1" dirty="0"/>
            </a:br>
            <a:r>
              <a:rPr lang="en-US" sz="2400" i="1" dirty="0"/>
              <a:t>Overview of public libraries in </a:t>
            </a:r>
            <a:r>
              <a:rPr lang="en-US" sz="2400" i="1" dirty="0" smtClean="0"/>
              <a:t>Serbia </a:t>
            </a:r>
            <a:endParaRPr lang="sl-SI" sz="2400" dirty="0"/>
          </a:p>
        </p:txBody>
      </p:sp>
      <p:sp>
        <p:nvSpPr>
          <p:cNvPr id="5" name="Date Placeholder 4"/>
          <p:cNvSpPr>
            <a:spLocks noGrp="1"/>
          </p:cNvSpPr>
          <p:nvPr>
            <p:ph type="dt" sz="half" idx="2"/>
          </p:nvPr>
        </p:nvSpPr>
        <p:spPr/>
        <p:txBody>
          <a:bodyPr/>
          <a:lstStyle/>
          <a:p>
            <a:pPr algn="l"/>
            <a:fld id="{6AE6EA69-4263-41AD-BABC-898F0FD08F4B}" type="datetime1">
              <a:rPr lang="en-US" smtClean="0"/>
              <a:pPr algn="l"/>
              <a:t>10/8/2019</a:t>
            </a:fld>
            <a:endParaRPr lang="en-US" dirty="0"/>
          </a:p>
        </p:txBody>
      </p:sp>
      <p:pic>
        <p:nvPicPr>
          <p:cNvPr id="1026" name="Picture 2" descr="Image result for library networ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24547" y="4723403"/>
            <a:ext cx="5021075" cy="17415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8656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9967" y="147639"/>
            <a:ext cx="8178800" cy="1284287"/>
          </a:xfrm>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a:defRPr/>
            </a:pPr>
            <a:r>
              <a:rPr lang="x-none" dirty="0" smtClean="0">
                <a:solidFill>
                  <a:schemeClr val="bg2"/>
                </a:solidFill>
                <a:effectLst>
                  <a:outerShdw blurRad="38100" dist="38100" dir="2700000" algn="tl">
                    <a:srgbClr val="000000">
                      <a:alpha val="43137"/>
                    </a:srgbClr>
                  </a:outerShdw>
                </a:effectLst>
              </a:rPr>
              <a:t>Belgrade </a:t>
            </a:r>
            <a:endParaRPr lang="en-US" dirty="0">
              <a:solidFill>
                <a:schemeClr val="bg2"/>
              </a:solidFill>
              <a:effectLst>
                <a:outerShdw blurRad="38100" dist="38100" dir="2700000" algn="tl">
                  <a:srgbClr val="000000">
                    <a:alpha val="43137"/>
                  </a:srgbClr>
                </a:outerShdw>
              </a:effectLst>
            </a:endParaRPr>
          </a:p>
        </p:txBody>
      </p:sp>
      <p:pic>
        <p:nvPicPr>
          <p:cNvPr id="5" name="Picture 5" descr="31523934"/>
          <p:cNvPicPr>
            <a:picLocks noChangeAspect="1" noChangeArrowheads="1"/>
          </p:cNvPicPr>
          <p:nvPr/>
        </p:nvPicPr>
        <p:blipFill>
          <a:blip r:embed="rId2" cstate="print"/>
          <a:srcRect b="9469"/>
          <a:stretch>
            <a:fillRect/>
          </a:stretch>
        </p:blipFill>
        <p:spPr bwMode="auto">
          <a:xfrm>
            <a:off x="6768077" y="1916832"/>
            <a:ext cx="4243700" cy="2160240"/>
          </a:xfrm>
          <a:prstGeom prst="rect">
            <a:avLst/>
          </a:prstGeom>
          <a:ln>
            <a:noFill/>
          </a:ln>
          <a:effectLst>
            <a:softEdge rad="112500"/>
          </a:effectLst>
        </p:spPr>
      </p:pic>
      <p:pic>
        <p:nvPicPr>
          <p:cNvPr id="6" name="Picture 6" descr="belgrade"/>
          <p:cNvPicPr>
            <a:picLocks noChangeAspect="1" noChangeArrowheads="1"/>
          </p:cNvPicPr>
          <p:nvPr/>
        </p:nvPicPr>
        <p:blipFill>
          <a:blip r:embed="rId3" cstate="print"/>
          <a:srcRect/>
          <a:stretch>
            <a:fillRect/>
          </a:stretch>
        </p:blipFill>
        <p:spPr bwMode="auto">
          <a:xfrm>
            <a:off x="1199456" y="1844825"/>
            <a:ext cx="4566531" cy="2254548"/>
          </a:xfrm>
          <a:prstGeom prst="rect">
            <a:avLst/>
          </a:prstGeom>
          <a:ln>
            <a:noFill/>
          </a:ln>
          <a:effectLst>
            <a:softEdge rad="112500"/>
          </a:effectLst>
        </p:spPr>
      </p:pic>
      <p:pic>
        <p:nvPicPr>
          <p:cNvPr id="7" name="Picture 7" descr="hram_sv_save"/>
          <p:cNvPicPr>
            <a:picLocks noChangeAspect="1" noChangeArrowheads="1"/>
          </p:cNvPicPr>
          <p:nvPr/>
        </p:nvPicPr>
        <p:blipFill>
          <a:blip r:embed="rId4" cstate="print"/>
          <a:srcRect b="9091"/>
          <a:stretch>
            <a:fillRect/>
          </a:stretch>
        </p:blipFill>
        <p:spPr bwMode="auto">
          <a:xfrm>
            <a:off x="6768075" y="4437112"/>
            <a:ext cx="4224469" cy="2160240"/>
          </a:xfrm>
          <a:prstGeom prst="rect">
            <a:avLst/>
          </a:prstGeom>
          <a:ln>
            <a:noFill/>
          </a:ln>
          <a:effectLst>
            <a:softEdge rad="112500"/>
          </a:effectLst>
        </p:spPr>
      </p:pic>
      <p:pic>
        <p:nvPicPr>
          <p:cNvPr id="8" name="Picture 8" descr="belgradeaerial1"/>
          <p:cNvPicPr>
            <a:picLocks noChangeAspect="1" noChangeArrowheads="1"/>
          </p:cNvPicPr>
          <p:nvPr/>
        </p:nvPicPr>
        <p:blipFill>
          <a:blip r:embed="rId5" cstate="print"/>
          <a:srcRect/>
          <a:stretch>
            <a:fillRect/>
          </a:stretch>
        </p:blipFill>
        <p:spPr bwMode="auto">
          <a:xfrm>
            <a:off x="1199456" y="4437112"/>
            <a:ext cx="4608512" cy="2172984"/>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CENTRAL_"/>
          <p:cNvPicPr>
            <a:picLocks noChangeAspect="1" noChangeArrowheads="1"/>
          </p:cNvPicPr>
          <p:nvPr/>
        </p:nvPicPr>
        <p:blipFill>
          <a:blip r:embed="rId2" cstate="print"/>
          <a:srcRect/>
          <a:stretch>
            <a:fillRect/>
          </a:stretch>
        </p:blipFill>
        <p:spPr bwMode="auto">
          <a:xfrm>
            <a:off x="0" y="0"/>
            <a:ext cx="12192000" cy="6154739"/>
          </a:xfrm>
          <a:prstGeom prst="rect">
            <a:avLst/>
          </a:prstGeom>
          <a:noFill/>
          <a:ln w="9525">
            <a:noFill/>
            <a:miter lim="800000"/>
            <a:headEnd/>
            <a:tailEnd/>
          </a:ln>
        </p:spPr>
      </p:pic>
      <p:sp>
        <p:nvSpPr>
          <p:cNvPr id="22530" name="Text Box 3"/>
          <p:cNvSpPr txBox="1">
            <a:spLocks noChangeArrowheads="1"/>
          </p:cNvSpPr>
          <p:nvPr/>
        </p:nvSpPr>
        <p:spPr bwMode="auto">
          <a:xfrm>
            <a:off x="1390653" y="0"/>
            <a:ext cx="10079567" cy="697627"/>
          </a:xfrm>
          <a:prstGeom prst="rect">
            <a:avLst/>
          </a:prstGeom>
          <a:noFill/>
          <a:ln w="9525">
            <a:noFill/>
            <a:miter lim="800000"/>
            <a:headEnd/>
            <a:tailEnd/>
          </a:ln>
        </p:spPr>
        <p:txBody>
          <a:bodyPr lIns="121917" tIns="60958" rIns="121917" bIns="60958">
            <a:spAutoFit/>
          </a:bodyPr>
          <a:lstStyle/>
          <a:p>
            <a:pPr>
              <a:spcBef>
                <a:spcPct val="50000"/>
              </a:spcBef>
            </a:pPr>
            <a:r>
              <a:rPr lang="en-US" sz="3700" dirty="0">
                <a:solidFill>
                  <a:schemeClr val="tx2"/>
                </a:solidFill>
                <a:latin typeface="Georgia" pitchFamily="18" charset="0"/>
              </a:rPr>
              <a:t>The Belgrade City Library - Central building</a:t>
            </a:r>
          </a:p>
        </p:txBody>
      </p:sp>
      <p:sp>
        <p:nvSpPr>
          <p:cNvPr id="22531" name="Text Box 4"/>
          <p:cNvSpPr txBox="1">
            <a:spLocks noChangeArrowheads="1"/>
          </p:cNvSpPr>
          <p:nvPr/>
        </p:nvSpPr>
        <p:spPr bwMode="auto">
          <a:xfrm>
            <a:off x="0" y="5670550"/>
            <a:ext cx="12192000" cy="1600434"/>
          </a:xfrm>
          <a:prstGeom prst="rect">
            <a:avLst/>
          </a:prstGeom>
          <a:solidFill>
            <a:srgbClr val="000000"/>
          </a:solidFill>
          <a:ln w="9525">
            <a:noFill/>
            <a:miter lim="800000"/>
            <a:headEnd/>
            <a:tailEnd/>
          </a:ln>
        </p:spPr>
        <p:txBody>
          <a:bodyPr lIns="121917" tIns="60958" rIns="121917" bIns="60958">
            <a:spAutoFit/>
          </a:bodyPr>
          <a:lstStyle/>
          <a:p>
            <a:pPr>
              <a:spcBef>
                <a:spcPct val="50000"/>
              </a:spcBef>
            </a:pPr>
            <a:r>
              <a:rPr lang="en-US" sz="3200" b="1" dirty="0">
                <a:solidFill>
                  <a:schemeClr val="bg1"/>
                </a:solidFill>
                <a:latin typeface="Georgia" pitchFamily="18" charset="0"/>
              </a:rPr>
              <a:t>The Library has 76 facilities: 1 central building with 7 dislocated facilities, 1</a:t>
            </a:r>
            <a:r>
              <a:rPr lang="sr-Latn-CS" sz="3200" b="1" dirty="0">
                <a:solidFill>
                  <a:schemeClr val="bg1"/>
                </a:solidFill>
                <a:latin typeface="Georgia" pitchFamily="18" charset="0"/>
              </a:rPr>
              <a:t>4</a:t>
            </a:r>
            <a:r>
              <a:rPr lang="en-US" sz="3200" b="1" dirty="0">
                <a:solidFill>
                  <a:schemeClr val="bg1"/>
                </a:solidFill>
                <a:latin typeface="Georgia" pitchFamily="18" charset="0"/>
              </a:rPr>
              <a:t> municipal libraries with 53 branch libraries, and 2 separate children's departments</a:t>
            </a:r>
            <a:r>
              <a:rPr lang="en-US" sz="3200" dirty="0">
                <a:solidFill>
                  <a:schemeClr val="bg1"/>
                </a:solidFill>
                <a:latin typeface="Georgia" pitchFamily="18" charset="0"/>
              </a:rPr>
              <a:t>.</a:t>
            </a:r>
          </a:p>
        </p:txBody>
      </p:sp>
      <p:pic>
        <p:nvPicPr>
          <p:cNvPr id="22532" name="Picture 5" descr="Logo biblioteke"/>
          <p:cNvPicPr>
            <a:picLocks noChangeAspect="1" noChangeArrowheads="1"/>
          </p:cNvPicPr>
          <p:nvPr/>
        </p:nvPicPr>
        <p:blipFill>
          <a:blip r:embed="rId3" cstate="print"/>
          <a:srcRect/>
          <a:stretch>
            <a:fillRect/>
          </a:stretch>
        </p:blipFill>
        <p:spPr bwMode="auto">
          <a:xfrm>
            <a:off x="11423651" y="6281738"/>
            <a:ext cx="768349" cy="576263"/>
          </a:xfrm>
          <a:prstGeom prst="rect">
            <a:avLst/>
          </a:prstGeom>
          <a:solidFill>
            <a:srgbClr val="000000"/>
          </a:solidFill>
          <a:ln w="9525">
            <a:noFill/>
            <a:miter lim="800000"/>
            <a:headEnd/>
            <a:tailEnd/>
          </a:ln>
        </p:spPr>
      </p:pic>
      <p:sp>
        <p:nvSpPr>
          <p:cNvPr id="6" name="Date Placeholder 5"/>
          <p:cNvSpPr>
            <a:spLocks noGrp="1"/>
          </p:cNvSpPr>
          <p:nvPr>
            <p:ph type="dt" sz="half" idx="10"/>
          </p:nvPr>
        </p:nvSpPr>
        <p:spPr/>
        <p:txBody>
          <a:bodyPr/>
          <a:lstStyle/>
          <a:p>
            <a:fld id="{9A62EBDB-7C28-4F03-AE7C-192C513FC6B3}" type="datetime1">
              <a:rPr lang="en-US" smtClean="0"/>
              <a:pPr/>
              <a:t>10/8/2019</a:t>
            </a:fld>
            <a:endParaRPr lang="en-US"/>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C21893-1178-40F8-A7BC-105EA7C85A11}" type="datetime1">
              <a:rPr lang="en-US" smtClean="0"/>
              <a:pPr/>
              <a:t>10/8/2019</a:t>
            </a:fld>
            <a:endParaRPr lang="en-US"/>
          </a:p>
        </p:txBody>
      </p:sp>
      <p:sp>
        <p:nvSpPr>
          <p:cNvPr id="8194" name="Content Placeholder 5"/>
          <p:cNvSpPr>
            <a:spLocks noGrp="1"/>
          </p:cNvSpPr>
          <p:nvPr>
            <p:ph idx="4294967295"/>
          </p:nvPr>
        </p:nvSpPr>
        <p:spPr>
          <a:xfrm>
            <a:off x="0" y="2016125"/>
            <a:ext cx="11163300" cy="4110038"/>
          </a:xfrm>
        </p:spPr>
        <p:txBody>
          <a:bodyPr/>
          <a:lstStyle/>
          <a:p>
            <a:pPr eaLnBrk="1" hangingPunct="1">
              <a:buFontTx/>
              <a:buNone/>
            </a:pPr>
            <a:r>
              <a:rPr lang="sl-SI" dirty="0" smtClean="0">
                <a:latin typeface="Arial" pitchFamily="34" charset="0"/>
                <a:cs typeface="Arial" pitchFamily="34" charset="0"/>
              </a:rPr>
              <a:t>BELGRADE CITY LIBRARY</a:t>
            </a:r>
            <a:endParaRPr lang="en-US" dirty="0" smtClean="0">
              <a:latin typeface="Arial" pitchFamily="34" charset="0"/>
              <a:cs typeface="Arial" pitchFamily="34" charset="0"/>
            </a:endParaRPr>
          </a:p>
          <a:p>
            <a:pPr eaLnBrk="1" hangingPunct="1">
              <a:buFontTx/>
              <a:buNone/>
            </a:pPr>
            <a:endParaRPr lang="en-US" dirty="0" smtClean="0">
              <a:latin typeface="Arial" pitchFamily="34" charset="0"/>
              <a:cs typeface="Arial" pitchFamily="34" charset="0"/>
            </a:endParaRPr>
          </a:p>
          <a:p>
            <a:pPr eaLnBrk="1" hangingPunct="1"/>
            <a:r>
              <a:rPr lang="sl-SI" sz="2000" dirty="0" smtClean="0">
                <a:latin typeface="Arial" pitchFamily="34" charset="0"/>
                <a:cs typeface="Arial" pitchFamily="34" charset="0"/>
              </a:rPr>
              <a:t>The biggest public library in Serbia</a:t>
            </a:r>
          </a:p>
          <a:p>
            <a:r>
              <a:rPr lang="en-GB" sz="2000" dirty="0" smtClean="0">
                <a:latin typeface="Arial" pitchFamily="34" charset="0"/>
                <a:cs typeface="Arial" pitchFamily="34" charset="0"/>
              </a:rPr>
              <a:t>Area – 13.000 m</a:t>
            </a:r>
            <a:r>
              <a:rPr lang="en-GB" sz="2000" baseline="30000" dirty="0" smtClean="0">
                <a:latin typeface="Arial" pitchFamily="34" charset="0"/>
                <a:cs typeface="Arial" pitchFamily="34" charset="0"/>
              </a:rPr>
              <a:t>2</a:t>
            </a:r>
          </a:p>
          <a:p>
            <a:r>
              <a:rPr lang="en-GB" sz="2000" dirty="0" smtClean="0">
                <a:latin typeface="Arial" pitchFamily="34" charset="0"/>
                <a:cs typeface="Arial" pitchFamily="34" charset="0"/>
              </a:rPr>
              <a:t>Collection – 1.8 million vol.</a:t>
            </a:r>
          </a:p>
          <a:p>
            <a:r>
              <a:rPr lang="en-GB" sz="2000" dirty="0" smtClean="0">
                <a:latin typeface="Arial" pitchFamily="34" charset="0"/>
                <a:cs typeface="Arial" pitchFamily="34" charset="0"/>
              </a:rPr>
              <a:t>Patrons – 1</a:t>
            </a:r>
            <a:r>
              <a:rPr lang="sl-SI" sz="2000" dirty="0" smtClean="0">
                <a:latin typeface="Arial" pitchFamily="34" charset="0"/>
                <a:cs typeface="Arial" pitchFamily="34" charset="0"/>
              </a:rPr>
              <a:t>55</a:t>
            </a:r>
            <a:r>
              <a:rPr lang="en-GB" sz="2000" dirty="0" smtClean="0">
                <a:latin typeface="Arial" pitchFamily="34" charset="0"/>
                <a:cs typeface="Arial" pitchFamily="34" charset="0"/>
              </a:rPr>
              <a:t>.000</a:t>
            </a:r>
          </a:p>
          <a:p>
            <a:pPr eaLnBrk="1" hangingPunct="1">
              <a:buFontTx/>
              <a:buNone/>
            </a:pPr>
            <a:endParaRPr lang="en-US" dirty="0" smtClean="0"/>
          </a:p>
          <a:p>
            <a:pPr eaLnBrk="1" hangingPunct="1">
              <a:buFontTx/>
              <a:buNone/>
            </a:pPr>
            <a:endParaRPr lang="sr-Latn-CS" dirty="0" smtClean="0"/>
          </a:p>
        </p:txBody>
      </p:sp>
      <p:sp>
        <p:nvSpPr>
          <p:cNvPr id="7" name="Title 6"/>
          <p:cNvSpPr>
            <a:spLocks noGrp="1"/>
          </p:cNvSpPr>
          <p:nvPr>
            <p:ph type="title" idx="4294967295"/>
          </p:nvPr>
        </p:nvSpPr>
        <p:spPr>
          <a:xfrm>
            <a:off x="0" y="804863"/>
            <a:ext cx="11163300" cy="1049337"/>
          </a:xfrm>
        </p:spPr>
        <p:txBody>
          <a:bodyPr/>
          <a:lstStyle/>
          <a:p>
            <a:pPr eaLnBrk="1" hangingPunct="1">
              <a:defRPr/>
            </a:pPr>
            <a:r>
              <a:rPr lang="en-US" dirty="0" smtClean="0">
                <a:effectLst>
                  <a:outerShdw blurRad="38100" dist="38100" dir="2700000" algn="tl">
                    <a:srgbClr val="C0C0C0"/>
                  </a:outerShdw>
                </a:effectLst>
                <a:latin typeface="Arial" pitchFamily="34" charset="0"/>
                <a:cs typeface="Arial" pitchFamily="34" charset="0"/>
              </a:rPr>
              <a:t>Jasmina Ninkov, Belgrade City Library</a:t>
            </a:r>
            <a:endParaRPr lang="sr-Latn-CS" dirty="0" smtClean="0">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Gallery">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2147</TotalTime>
  <Words>1391</Words>
  <Application>Microsoft Office PowerPoint</Application>
  <PresentationFormat>Custom</PresentationFormat>
  <Paragraphs>255</Paragraphs>
  <Slides>43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GeoSlab703 MdCn BT</vt:lpstr>
      <vt:lpstr>Gill Sans MT</vt:lpstr>
      <vt:lpstr>Arial Unicode MS</vt:lpstr>
      <vt:lpstr>Georgia</vt:lpstr>
      <vt:lpstr>Wingdings</vt:lpstr>
      <vt:lpstr>Calibri</vt:lpstr>
      <vt:lpstr>Times New Roman</vt:lpstr>
      <vt:lpstr>Gill Sans MT (Body)</vt:lpstr>
      <vt:lpstr>Gallery</vt:lpstr>
      <vt:lpstr>Slide 1</vt:lpstr>
      <vt:lpstr>Serbia</vt:lpstr>
      <vt:lpstr>SERBIA</vt:lpstr>
      <vt:lpstr> Overview of public libraries in Serbia </vt:lpstr>
      <vt:lpstr> Overview of public libraries in Serbia </vt:lpstr>
      <vt:lpstr> Overview of public libraries in Serbia </vt:lpstr>
      <vt:lpstr>Belgrade </vt:lpstr>
      <vt:lpstr>Slide 8</vt:lpstr>
      <vt:lpstr>Jasmina Ninkov, Belgrade City Library</vt:lpstr>
      <vt:lpstr>Belgrade City Library</vt:lpstr>
      <vt:lpstr>Slide 11</vt:lpstr>
      <vt:lpstr>Slide 12</vt:lpstr>
      <vt:lpstr>Cultural programs</vt:lpstr>
      <vt:lpstr>IT inclusion</vt:lpstr>
      <vt:lpstr>IT inclusion project 65 plus</vt:lpstr>
      <vt:lpstr>LLP</vt:lpstr>
      <vt:lpstr>Disabled people</vt:lpstr>
      <vt:lpstr>IST</vt:lpstr>
      <vt:lpstr>Slide 19</vt:lpstr>
      <vt:lpstr>Areas for improvemenT</vt:lpstr>
      <vt:lpstr>Why?</vt:lpstr>
      <vt:lpstr>WHY LIBRary?</vt:lpstr>
      <vt:lpstr>BEGINNINGS </vt:lpstr>
      <vt:lpstr>Reaching out </vt:lpstr>
      <vt:lpstr>Acceptance</vt:lpstr>
      <vt:lpstr>Slide 26</vt:lpstr>
      <vt:lpstr>The project : educational and creative workshops for children with disabilities</vt:lpstr>
      <vt:lpstr>LIBRARY „PETAR KOČIĆ“, Vračar, and ASSOCIATION FOR THE BLIND AND VISUALLY IMPAIRED</vt:lpstr>
      <vt:lpstr>LIBRARY “MILOVAN VIDAKOVIĆ”, Sopot, and HUMANITARIAN ASSOCIATION "CHILD CARE", Sopot</vt:lpstr>
      <vt:lpstr>LIBRARY "PETAR KOČIĆ", VRAČAR, and ASSOCIATION "LIVING TOGETHER"; LIBRARY and HENDI CENTER "KOLOSEUM"</vt:lpstr>
      <vt:lpstr>Slide 31</vt:lpstr>
      <vt:lpstr>WEDNESDAYS AT 10</vt:lpstr>
      <vt:lpstr>Drama workshop</vt:lpstr>
      <vt:lpstr>SAME IN DIVERSITY, (LIBRARY "PETAR  KOČIĆ", Vračar, and HENDI CENTER "KOLOSEUM")</vt:lpstr>
      <vt:lpstr>LIBRARY "PETAR  KOČIĆ", Vračar, and CENTER FOR PERSONS WITH AUTISM "KORNELIJE")</vt:lpstr>
      <vt:lpstr>LIBRARY “JOVAN DUČIĆ”, Barajevo, and CENTER FOR HOUSING AND DAYCARE FOR  CHILDREN AND YOUTH WITH DISABILITIES, Šiljakovac</vt:lpstr>
      <vt:lpstr>ŠILJAKOVAC</vt:lpstr>
      <vt:lpstr>GIFTS</vt:lpstr>
      <vt:lpstr>Examples from Serbia UŽICE</vt:lpstr>
      <vt:lpstr>IT training Užice</vt:lpstr>
      <vt:lpstr>IT training Public Library Požarevac</vt:lpstr>
      <vt:lpstr>CONCLUSIONS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PowerPoint Prezentacije</dc:creator>
  <cp:lastModifiedBy>Hewlett-Packard Company</cp:lastModifiedBy>
  <cp:revision>175</cp:revision>
  <dcterms:created xsi:type="dcterms:W3CDTF">2018-04-12T16:25:39Z</dcterms:created>
  <dcterms:modified xsi:type="dcterms:W3CDTF">2019-10-07T23:19:10Z</dcterms:modified>
</cp:coreProperties>
</file>